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  <p:sldMasterId id="2147483660" r:id="rId2"/>
  </p:sldMasterIdLst>
  <p:notesMasterIdLst>
    <p:notesMasterId r:id="rId33"/>
  </p:notesMasterIdLst>
  <p:sldIdLst>
    <p:sldId id="256" r:id="rId3"/>
    <p:sldId id="310" r:id="rId4"/>
    <p:sldId id="276" r:id="rId5"/>
    <p:sldId id="259" r:id="rId6"/>
    <p:sldId id="298" r:id="rId7"/>
    <p:sldId id="283" r:id="rId8"/>
    <p:sldId id="285" r:id="rId9"/>
    <p:sldId id="292" r:id="rId10"/>
    <p:sldId id="299" r:id="rId11"/>
    <p:sldId id="295" r:id="rId12"/>
    <p:sldId id="266" r:id="rId13"/>
    <p:sldId id="287" r:id="rId14"/>
    <p:sldId id="286" r:id="rId15"/>
    <p:sldId id="296" r:id="rId16"/>
    <p:sldId id="297" r:id="rId17"/>
    <p:sldId id="307" r:id="rId18"/>
    <p:sldId id="308" r:id="rId19"/>
    <p:sldId id="288" r:id="rId20"/>
    <p:sldId id="278" r:id="rId21"/>
    <p:sldId id="261" r:id="rId22"/>
    <p:sldId id="275" r:id="rId23"/>
    <p:sldId id="311" r:id="rId24"/>
    <p:sldId id="300" r:id="rId25"/>
    <p:sldId id="314" r:id="rId26"/>
    <p:sldId id="313" r:id="rId27"/>
    <p:sldId id="305" r:id="rId28"/>
    <p:sldId id="306" r:id="rId29"/>
    <p:sldId id="301" r:id="rId30"/>
    <p:sldId id="312" r:id="rId31"/>
    <p:sldId id="28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италий" initials="В" lastIdx="1" clrIdx="0">
    <p:extLst>
      <p:ext uri="{19B8F6BF-5375-455C-9EA6-DF929625EA0E}">
        <p15:presenceInfo xmlns:p15="http://schemas.microsoft.com/office/powerpoint/2012/main" xmlns="" userId="Виталий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82" autoAdjust="0"/>
    <p:restoredTop sz="94721" autoAdjust="0"/>
  </p:normalViewPr>
  <p:slideViewPr>
    <p:cSldViewPr snapToGrid="0">
      <p:cViewPr varScale="1">
        <p:scale>
          <a:sx n="70" d="100"/>
          <a:sy n="70" d="100"/>
        </p:scale>
        <p:origin x="-606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90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5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50B46E-B55A-46F2-85C4-3E8DFABC2C4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99B6188-0713-4B48-91FE-1345790C81A6}">
      <dgm:prSet/>
      <dgm:spPr/>
      <dgm:t>
        <a:bodyPr/>
        <a:lstStyle/>
        <a:p>
          <a:pPr rtl="0"/>
          <a:r>
            <a:rPr lang="uk-UA" dirty="0" smtClean="0"/>
            <a:t>1. Ціни на фармацевтичну продукцію в Україні були до війни завищенні на 40 – 60% через використання маркетингових угод і перевищують ціни на аналогічну продукцію окремих країн ЄС (це було також підтверджено листом АМКУ від №126-29/01-14481 від 08.11.2019 року на ім’я БФ «Пацієнти України»);</a:t>
          </a:r>
          <a:endParaRPr lang="ru-RU" dirty="0"/>
        </a:p>
      </dgm:t>
    </dgm:pt>
    <dgm:pt modelId="{6EACB81E-DE67-4982-A4DE-AA1F18F79082}" type="parTrans" cxnId="{61A1481E-16EC-4CA0-A72C-60AEAE9947FB}">
      <dgm:prSet/>
      <dgm:spPr/>
      <dgm:t>
        <a:bodyPr/>
        <a:lstStyle/>
        <a:p>
          <a:endParaRPr lang="ru-RU"/>
        </a:p>
      </dgm:t>
    </dgm:pt>
    <dgm:pt modelId="{FC479DDA-4F9D-411A-A046-BA136D933617}" type="sibTrans" cxnId="{61A1481E-16EC-4CA0-A72C-60AEAE9947FB}">
      <dgm:prSet/>
      <dgm:spPr/>
      <dgm:t>
        <a:bodyPr/>
        <a:lstStyle/>
        <a:p>
          <a:endParaRPr lang="ru-RU"/>
        </a:p>
      </dgm:t>
    </dgm:pt>
    <dgm:pt modelId="{9566DF01-80D3-4D77-AC4C-C117513B0741}" type="pres">
      <dgm:prSet presAssocID="{AF50B46E-B55A-46F2-85C4-3E8DFABC2C4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3146DD-D63F-4ABA-A36A-8B9AF9CAC36B}" type="pres">
      <dgm:prSet presAssocID="{C99B6188-0713-4B48-91FE-1345790C81A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73F0DAB-FBE4-424B-900B-055CA6883E6D}" type="presOf" srcId="{C99B6188-0713-4B48-91FE-1345790C81A6}" destId="{3A3146DD-D63F-4ABA-A36A-8B9AF9CAC36B}" srcOrd="0" destOrd="0" presId="urn:microsoft.com/office/officeart/2005/8/layout/vList2"/>
    <dgm:cxn modelId="{792C67FF-2A93-4564-A38E-B50709782610}" type="presOf" srcId="{AF50B46E-B55A-46F2-85C4-3E8DFABC2C4E}" destId="{9566DF01-80D3-4D77-AC4C-C117513B0741}" srcOrd="0" destOrd="0" presId="urn:microsoft.com/office/officeart/2005/8/layout/vList2"/>
    <dgm:cxn modelId="{61A1481E-16EC-4CA0-A72C-60AEAE9947FB}" srcId="{AF50B46E-B55A-46F2-85C4-3E8DFABC2C4E}" destId="{C99B6188-0713-4B48-91FE-1345790C81A6}" srcOrd="0" destOrd="0" parTransId="{6EACB81E-DE67-4982-A4DE-AA1F18F79082}" sibTransId="{FC479DDA-4F9D-411A-A046-BA136D933617}"/>
    <dgm:cxn modelId="{2117B70C-A1E6-4FF3-A026-45AD333FCE2F}" type="presParOf" srcId="{9566DF01-80D3-4D77-AC4C-C117513B0741}" destId="{3A3146DD-D63F-4ABA-A36A-8B9AF9CAC36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038565-0CE4-4665-9A9D-33881D9CE24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D9BB57B3-FEFF-4565-9044-89DE93D1E5BD}">
      <dgm:prSet/>
      <dgm:spPr/>
      <dgm:t>
        <a:bodyPr/>
        <a:lstStyle/>
        <a:p>
          <a:pPr rtl="0"/>
          <a:r>
            <a:rPr lang="uk-UA" b="1" dirty="0" smtClean="0"/>
            <a:t>Це діяльність, спрямована на створення попиту та досягнення цілей фармацевтичного підприємства через максимальне задоволення потреб споживачів у лікарських засобах та виробах медичного призначення</a:t>
          </a:r>
          <a:r>
            <a:rPr lang="ru-RU" dirty="0" smtClean="0"/>
            <a:t>.</a:t>
          </a:r>
          <a:endParaRPr lang="ru-RU" dirty="0"/>
        </a:p>
      </dgm:t>
    </dgm:pt>
    <dgm:pt modelId="{FBF68EB0-7E38-4B8A-9644-FEF0EEDD3CF3}" type="parTrans" cxnId="{9652642D-3D91-4AF3-BFE2-4EE1330F2B71}">
      <dgm:prSet/>
      <dgm:spPr/>
      <dgm:t>
        <a:bodyPr/>
        <a:lstStyle/>
        <a:p>
          <a:endParaRPr lang="ru-RU"/>
        </a:p>
      </dgm:t>
    </dgm:pt>
    <dgm:pt modelId="{817F3AD9-4186-4854-BCC4-D28A9463F339}" type="sibTrans" cxnId="{9652642D-3D91-4AF3-BFE2-4EE1330F2B71}">
      <dgm:prSet/>
      <dgm:spPr/>
      <dgm:t>
        <a:bodyPr/>
        <a:lstStyle/>
        <a:p>
          <a:endParaRPr lang="ru-RU"/>
        </a:p>
      </dgm:t>
    </dgm:pt>
    <dgm:pt modelId="{B3EFBB1D-7808-4F63-B8EE-A11CAD319338}">
      <dgm:prSet/>
      <dgm:spPr/>
      <dgm:t>
        <a:bodyPr/>
        <a:lstStyle/>
        <a:p>
          <a:pPr rtl="0"/>
          <a:r>
            <a:rPr lang="uk-UA" b="1" dirty="0" smtClean="0"/>
            <a:t>ФАКТИЧНО:</a:t>
          </a:r>
          <a:endParaRPr lang="ru-RU" dirty="0"/>
        </a:p>
      </dgm:t>
    </dgm:pt>
    <dgm:pt modelId="{08A3E97D-7B0D-45DD-B8D8-9BF7891B12EF}" type="parTrans" cxnId="{5BBBD7C5-AA50-4B56-B4B9-2E009E1E7FDA}">
      <dgm:prSet/>
      <dgm:spPr/>
      <dgm:t>
        <a:bodyPr/>
        <a:lstStyle/>
        <a:p>
          <a:endParaRPr lang="ru-RU"/>
        </a:p>
      </dgm:t>
    </dgm:pt>
    <dgm:pt modelId="{F2E090E3-9F1D-420D-9327-1B362027BE15}" type="sibTrans" cxnId="{5BBBD7C5-AA50-4B56-B4B9-2E009E1E7FDA}">
      <dgm:prSet/>
      <dgm:spPr/>
      <dgm:t>
        <a:bodyPr/>
        <a:lstStyle/>
        <a:p>
          <a:endParaRPr lang="ru-RU"/>
        </a:p>
      </dgm:t>
    </dgm:pt>
    <dgm:pt modelId="{3018D688-0E6F-4A6B-A2EB-98680D182456}">
      <dgm:prSet/>
      <dgm:spPr/>
      <dgm:t>
        <a:bodyPr/>
        <a:lstStyle/>
        <a:p>
          <a:pPr rtl="0"/>
          <a:r>
            <a:rPr lang="uk-UA" b="1" dirty="0" smtClean="0"/>
            <a:t>Завданням фармацевтичного маркетингу є надання послуг по просуванню ліків, у першу чергу саме того виробника, який уклав «маркетингову угоду» з відповідною аптекою. </a:t>
          </a:r>
          <a:endParaRPr lang="ru-RU" dirty="0"/>
        </a:p>
      </dgm:t>
    </dgm:pt>
    <dgm:pt modelId="{4AC6573A-93C0-4D94-BB85-1BA3B7EF5989}" type="parTrans" cxnId="{30678A54-C757-4F51-A38B-655A3406E21C}">
      <dgm:prSet/>
      <dgm:spPr/>
      <dgm:t>
        <a:bodyPr/>
        <a:lstStyle/>
        <a:p>
          <a:endParaRPr lang="ru-RU"/>
        </a:p>
      </dgm:t>
    </dgm:pt>
    <dgm:pt modelId="{043D56B6-02BA-4F97-A221-33C8523A38E0}" type="sibTrans" cxnId="{30678A54-C757-4F51-A38B-655A3406E21C}">
      <dgm:prSet/>
      <dgm:spPr/>
      <dgm:t>
        <a:bodyPr/>
        <a:lstStyle/>
        <a:p>
          <a:endParaRPr lang="ru-RU"/>
        </a:p>
      </dgm:t>
    </dgm:pt>
    <dgm:pt modelId="{FABCEC3D-4B99-4546-AF6C-28FA1DF0BDC4}" type="pres">
      <dgm:prSet presAssocID="{23038565-0CE4-4665-9A9D-33881D9CE24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19F3F03-A5B8-4775-900F-42C6A13181E7}" type="pres">
      <dgm:prSet presAssocID="{D9BB57B3-FEFF-4565-9044-89DE93D1E5BD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229A9D-2772-425F-8E91-4F5D1DB3C1D7}" type="pres">
      <dgm:prSet presAssocID="{817F3AD9-4186-4854-BCC4-D28A9463F339}" presName="spacer" presStyleCnt="0"/>
      <dgm:spPr/>
    </dgm:pt>
    <dgm:pt modelId="{13B66221-E82C-495E-865C-CDD20D633B25}" type="pres">
      <dgm:prSet presAssocID="{B3EFBB1D-7808-4F63-B8EE-A11CAD319338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949D9A-D694-4A61-900E-1D3DD252A0B9}" type="pres">
      <dgm:prSet presAssocID="{F2E090E3-9F1D-420D-9327-1B362027BE15}" presName="spacer" presStyleCnt="0"/>
      <dgm:spPr/>
    </dgm:pt>
    <dgm:pt modelId="{EAE6A85E-21D7-4AF3-B2D0-F97C06D4E7A6}" type="pres">
      <dgm:prSet presAssocID="{3018D688-0E6F-4A6B-A2EB-98680D182456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0678A54-C757-4F51-A38B-655A3406E21C}" srcId="{23038565-0CE4-4665-9A9D-33881D9CE24A}" destId="{3018D688-0E6F-4A6B-A2EB-98680D182456}" srcOrd="2" destOrd="0" parTransId="{4AC6573A-93C0-4D94-BB85-1BA3B7EF5989}" sibTransId="{043D56B6-02BA-4F97-A221-33C8523A38E0}"/>
    <dgm:cxn modelId="{60F1805D-D4BB-4D6D-8BAB-F1782DE1315F}" type="presOf" srcId="{23038565-0CE4-4665-9A9D-33881D9CE24A}" destId="{FABCEC3D-4B99-4546-AF6C-28FA1DF0BDC4}" srcOrd="0" destOrd="0" presId="urn:microsoft.com/office/officeart/2005/8/layout/vList2"/>
    <dgm:cxn modelId="{6D53B0A7-3D6E-4F32-AE5F-42C7EE11D98A}" type="presOf" srcId="{B3EFBB1D-7808-4F63-B8EE-A11CAD319338}" destId="{13B66221-E82C-495E-865C-CDD20D633B25}" srcOrd="0" destOrd="0" presId="urn:microsoft.com/office/officeart/2005/8/layout/vList2"/>
    <dgm:cxn modelId="{C63BC99F-40B8-4EBB-BCB1-884D66F87294}" type="presOf" srcId="{D9BB57B3-FEFF-4565-9044-89DE93D1E5BD}" destId="{B19F3F03-A5B8-4775-900F-42C6A13181E7}" srcOrd="0" destOrd="0" presId="urn:microsoft.com/office/officeart/2005/8/layout/vList2"/>
    <dgm:cxn modelId="{9652642D-3D91-4AF3-BFE2-4EE1330F2B71}" srcId="{23038565-0CE4-4665-9A9D-33881D9CE24A}" destId="{D9BB57B3-FEFF-4565-9044-89DE93D1E5BD}" srcOrd="0" destOrd="0" parTransId="{FBF68EB0-7E38-4B8A-9644-FEF0EEDD3CF3}" sibTransId="{817F3AD9-4186-4854-BCC4-D28A9463F339}"/>
    <dgm:cxn modelId="{5BBBD7C5-AA50-4B56-B4B9-2E009E1E7FDA}" srcId="{23038565-0CE4-4665-9A9D-33881D9CE24A}" destId="{B3EFBB1D-7808-4F63-B8EE-A11CAD319338}" srcOrd="1" destOrd="0" parTransId="{08A3E97D-7B0D-45DD-B8D8-9BF7891B12EF}" sibTransId="{F2E090E3-9F1D-420D-9327-1B362027BE15}"/>
    <dgm:cxn modelId="{0C890DC6-3722-49B9-8448-F3518DB2131D}" type="presOf" srcId="{3018D688-0E6F-4A6B-A2EB-98680D182456}" destId="{EAE6A85E-21D7-4AF3-B2D0-F97C06D4E7A6}" srcOrd="0" destOrd="0" presId="urn:microsoft.com/office/officeart/2005/8/layout/vList2"/>
    <dgm:cxn modelId="{1CF29045-A09C-45B0-B6C8-7A33820B8548}" type="presParOf" srcId="{FABCEC3D-4B99-4546-AF6C-28FA1DF0BDC4}" destId="{B19F3F03-A5B8-4775-900F-42C6A13181E7}" srcOrd="0" destOrd="0" presId="urn:microsoft.com/office/officeart/2005/8/layout/vList2"/>
    <dgm:cxn modelId="{550A4B5A-4DB0-4C38-8225-B56C941F5849}" type="presParOf" srcId="{FABCEC3D-4B99-4546-AF6C-28FA1DF0BDC4}" destId="{61229A9D-2772-425F-8E91-4F5D1DB3C1D7}" srcOrd="1" destOrd="0" presId="urn:microsoft.com/office/officeart/2005/8/layout/vList2"/>
    <dgm:cxn modelId="{BD4FF662-CA6A-4B6F-9A90-B4E67ADFB139}" type="presParOf" srcId="{FABCEC3D-4B99-4546-AF6C-28FA1DF0BDC4}" destId="{13B66221-E82C-495E-865C-CDD20D633B25}" srcOrd="2" destOrd="0" presId="urn:microsoft.com/office/officeart/2005/8/layout/vList2"/>
    <dgm:cxn modelId="{9639F593-7737-4104-9FD5-192EA871D8DA}" type="presParOf" srcId="{FABCEC3D-4B99-4546-AF6C-28FA1DF0BDC4}" destId="{CB949D9A-D694-4A61-900E-1D3DD252A0B9}" srcOrd="3" destOrd="0" presId="urn:microsoft.com/office/officeart/2005/8/layout/vList2"/>
    <dgm:cxn modelId="{BBA5EB22-4EFC-4D92-89EF-A5BB2F61F54B}" type="presParOf" srcId="{FABCEC3D-4B99-4546-AF6C-28FA1DF0BDC4}" destId="{EAE6A85E-21D7-4AF3-B2D0-F97C06D4E7A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C3E34DF-D260-4BF1-ABC6-9D263B040EE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D95A077-7294-4F4D-9C0C-164295E66151}">
      <dgm:prSet phldrT="[Текст]"/>
      <dgm:spPr/>
      <dgm:t>
        <a:bodyPr/>
        <a:lstStyle/>
        <a:p>
          <a:r>
            <a:rPr lang="uk-UA" dirty="0" smtClean="0"/>
            <a:t>За участю звичайних аптечних мереж</a:t>
          </a:r>
          <a:endParaRPr lang="ru-RU" dirty="0"/>
        </a:p>
      </dgm:t>
    </dgm:pt>
    <dgm:pt modelId="{59C8B1F2-CDF8-4D37-A973-74071F3A9884}" type="parTrans" cxnId="{E2618BE2-C7B6-4428-B483-D00308D52162}">
      <dgm:prSet/>
      <dgm:spPr/>
      <dgm:t>
        <a:bodyPr/>
        <a:lstStyle/>
        <a:p>
          <a:endParaRPr lang="ru-RU"/>
        </a:p>
      </dgm:t>
    </dgm:pt>
    <dgm:pt modelId="{3CFA1335-02D9-42F2-94D0-C8E7A78DBB0B}" type="sibTrans" cxnId="{E2618BE2-C7B6-4428-B483-D00308D52162}">
      <dgm:prSet/>
      <dgm:spPr/>
      <dgm:t>
        <a:bodyPr/>
        <a:lstStyle/>
        <a:p>
          <a:endParaRPr lang="ru-RU"/>
        </a:p>
      </dgm:t>
    </dgm:pt>
    <dgm:pt modelId="{8A02F817-651B-40FD-A2D7-9DFD5321A68F}">
      <dgm:prSet phldrT="[Текст]"/>
      <dgm:spPr/>
      <dgm:t>
        <a:bodyPr/>
        <a:lstStyle/>
        <a:p>
          <a:r>
            <a:rPr lang="uk-UA" dirty="0" smtClean="0"/>
            <a:t>Сторонами маркетингових угод є фармацевтичні виробники та суб’єкти з аптечної діяльності при сприянні медичних представників та лікарів</a:t>
          </a:r>
          <a:endParaRPr lang="ru-RU" dirty="0"/>
        </a:p>
      </dgm:t>
    </dgm:pt>
    <dgm:pt modelId="{770981B3-CBF8-4695-967D-4B4E9AE38FAA}" type="parTrans" cxnId="{D2B9D728-1733-4E3A-AFF9-A7491208EBA5}">
      <dgm:prSet/>
      <dgm:spPr/>
      <dgm:t>
        <a:bodyPr/>
        <a:lstStyle/>
        <a:p>
          <a:endParaRPr lang="ru-RU"/>
        </a:p>
      </dgm:t>
    </dgm:pt>
    <dgm:pt modelId="{703E5187-48E0-4875-8808-BF8A0E35375D}" type="sibTrans" cxnId="{D2B9D728-1733-4E3A-AFF9-A7491208EBA5}">
      <dgm:prSet/>
      <dgm:spPr/>
      <dgm:t>
        <a:bodyPr/>
        <a:lstStyle/>
        <a:p>
          <a:endParaRPr lang="ru-RU"/>
        </a:p>
      </dgm:t>
    </dgm:pt>
    <dgm:pt modelId="{DD56D4F9-1B78-4CE0-904F-110635C4E692}">
      <dgm:prSet phldrT="[Текст]"/>
      <dgm:spPr/>
      <dgm:t>
        <a:bodyPr/>
        <a:lstStyle/>
        <a:p>
          <a:r>
            <a:rPr lang="uk-UA" dirty="0" smtClean="0"/>
            <a:t>За допомогою цифрового маркетингу</a:t>
          </a:r>
          <a:endParaRPr lang="ru-RU" dirty="0"/>
        </a:p>
      </dgm:t>
    </dgm:pt>
    <dgm:pt modelId="{7F163086-8563-4B05-9118-5BD7842A4968}" type="parTrans" cxnId="{2BC7B412-56E4-4F08-B24B-403219EF12AD}">
      <dgm:prSet/>
      <dgm:spPr/>
      <dgm:t>
        <a:bodyPr/>
        <a:lstStyle/>
        <a:p>
          <a:endParaRPr lang="ru-RU"/>
        </a:p>
      </dgm:t>
    </dgm:pt>
    <dgm:pt modelId="{114E563E-D798-4922-AE37-385C4F97D7BB}" type="sibTrans" cxnId="{2BC7B412-56E4-4F08-B24B-403219EF12AD}">
      <dgm:prSet/>
      <dgm:spPr/>
      <dgm:t>
        <a:bodyPr/>
        <a:lstStyle/>
        <a:p>
          <a:endParaRPr lang="ru-RU"/>
        </a:p>
      </dgm:t>
    </dgm:pt>
    <dgm:pt modelId="{B4EC38EF-7397-4E26-8692-7DC42B5C29B8}">
      <dgm:prSet phldrT="[Текст]"/>
      <dgm:spPr/>
      <dgm:t>
        <a:bodyPr/>
        <a:lstStyle/>
        <a:p>
          <a:r>
            <a:rPr lang="uk-UA" dirty="0" smtClean="0"/>
            <a:t>Сторонами угод з цифрового маркетингу є суб’єкти з дистанційної торгівлі фармацевтичною продукцією (інтернет аптеки, служби доставки, онлайн аптеки) та кінцеві споживачі (пацієнти, приватні медичні заклади). Веб сайти таких суб’єктів можуть знаходитися за національної юрисдикції. </a:t>
          </a:r>
          <a:endParaRPr lang="ru-RU" dirty="0"/>
        </a:p>
      </dgm:t>
    </dgm:pt>
    <dgm:pt modelId="{C7BD9AAF-4A1B-43D2-988A-EAE108C79D8C}" type="parTrans" cxnId="{B66B7030-93C1-485E-A6EC-02EE248D2C11}">
      <dgm:prSet/>
      <dgm:spPr/>
      <dgm:t>
        <a:bodyPr/>
        <a:lstStyle/>
        <a:p>
          <a:endParaRPr lang="ru-RU"/>
        </a:p>
      </dgm:t>
    </dgm:pt>
    <dgm:pt modelId="{028FF1A2-707E-4B3C-9E24-26426F26A4F1}" type="sibTrans" cxnId="{B66B7030-93C1-485E-A6EC-02EE248D2C11}">
      <dgm:prSet/>
      <dgm:spPr/>
      <dgm:t>
        <a:bodyPr/>
        <a:lstStyle/>
        <a:p>
          <a:endParaRPr lang="ru-RU"/>
        </a:p>
      </dgm:t>
    </dgm:pt>
    <dgm:pt modelId="{81078439-335F-4A59-91AB-FB54C840F1A5}" type="pres">
      <dgm:prSet presAssocID="{2C3E34DF-D260-4BF1-ABC6-9D263B040EE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6D100B4-F574-4CA3-B0F0-7816EBAB7447}" type="pres">
      <dgm:prSet presAssocID="{4D95A077-7294-4F4D-9C0C-164295E66151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1DDB38-38BF-45E2-8459-C34C0E55D806}" type="pres">
      <dgm:prSet presAssocID="{4D95A077-7294-4F4D-9C0C-164295E66151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D5FA19-F13A-40BF-B513-58008DADD27D}" type="pres">
      <dgm:prSet presAssocID="{DD56D4F9-1B78-4CE0-904F-110635C4E692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43269F-59C1-46EC-9E19-B91C8AB2382A}" type="pres">
      <dgm:prSet presAssocID="{DD56D4F9-1B78-4CE0-904F-110635C4E692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66B7030-93C1-485E-A6EC-02EE248D2C11}" srcId="{DD56D4F9-1B78-4CE0-904F-110635C4E692}" destId="{B4EC38EF-7397-4E26-8692-7DC42B5C29B8}" srcOrd="0" destOrd="0" parTransId="{C7BD9AAF-4A1B-43D2-988A-EAE108C79D8C}" sibTransId="{028FF1A2-707E-4B3C-9E24-26426F26A4F1}"/>
    <dgm:cxn modelId="{75447024-51AA-4086-9130-FAA6EE331B40}" type="presOf" srcId="{DD56D4F9-1B78-4CE0-904F-110635C4E692}" destId="{37D5FA19-F13A-40BF-B513-58008DADD27D}" srcOrd="0" destOrd="0" presId="urn:microsoft.com/office/officeart/2005/8/layout/vList2"/>
    <dgm:cxn modelId="{E2618BE2-C7B6-4428-B483-D00308D52162}" srcId="{2C3E34DF-D260-4BF1-ABC6-9D263B040EE6}" destId="{4D95A077-7294-4F4D-9C0C-164295E66151}" srcOrd="0" destOrd="0" parTransId="{59C8B1F2-CDF8-4D37-A973-74071F3A9884}" sibTransId="{3CFA1335-02D9-42F2-94D0-C8E7A78DBB0B}"/>
    <dgm:cxn modelId="{FF03D85E-E85A-47B5-AA90-C2CC0AD4872D}" type="presOf" srcId="{2C3E34DF-D260-4BF1-ABC6-9D263B040EE6}" destId="{81078439-335F-4A59-91AB-FB54C840F1A5}" srcOrd="0" destOrd="0" presId="urn:microsoft.com/office/officeart/2005/8/layout/vList2"/>
    <dgm:cxn modelId="{D2B9D728-1733-4E3A-AFF9-A7491208EBA5}" srcId="{4D95A077-7294-4F4D-9C0C-164295E66151}" destId="{8A02F817-651B-40FD-A2D7-9DFD5321A68F}" srcOrd="0" destOrd="0" parTransId="{770981B3-CBF8-4695-967D-4B4E9AE38FAA}" sibTransId="{703E5187-48E0-4875-8808-BF8A0E35375D}"/>
    <dgm:cxn modelId="{D9A65CC5-69F6-4766-B155-11D139FCFB9D}" type="presOf" srcId="{8A02F817-651B-40FD-A2D7-9DFD5321A68F}" destId="{701DDB38-38BF-45E2-8459-C34C0E55D806}" srcOrd="0" destOrd="0" presId="urn:microsoft.com/office/officeart/2005/8/layout/vList2"/>
    <dgm:cxn modelId="{9D61E12F-AC65-4847-8B29-B10B15DF738C}" type="presOf" srcId="{4D95A077-7294-4F4D-9C0C-164295E66151}" destId="{36D100B4-F574-4CA3-B0F0-7816EBAB7447}" srcOrd="0" destOrd="0" presId="urn:microsoft.com/office/officeart/2005/8/layout/vList2"/>
    <dgm:cxn modelId="{AC16EC8D-C657-4B66-98DA-64FAE9926FB4}" type="presOf" srcId="{B4EC38EF-7397-4E26-8692-7DC42B5C29B8}" destId="{BB43269F-59C1-46EC-9E19-B91C8AB2382A}" srcOrd="0" destOrd="0" presId="urn:microsoft.com/office/officeart/2005/8/layout/vList2"/>
    <dgm:cxn modelId="{2BC7B412-56E4-4F08-B24B-403219EF12AD}" srcId="{2C3E34DF-D260-4BF1-ABC6-9D263B040EE6}" destId="{DD56D4F9-1B78-4CE0-904F-110635C4E692}" srcOrd="1" destOrd="0" parTransId="{7F163086-8563-4B05-9118-5BD7842A4968}" sibTransId="{114E563E-D798-4922-AE37-385C4F97D7BB}"/>
    <dgm:cxn modelId="{8C2745E7-DA94-4CC5-86C9-7539E407B684}" type="presParOf" srcId="{81078439-335F-4A59-91AB-FB54C840F1A5}" destId="{36D100B4-F574-4CA3-B0F0-7816EBAB7447}" srcOrd="0" destOrd="0" presId="urn:microsoft.com/office/officeart/2005/8/layout/vList2"/>
    <dgm:cxn modelId="{9F593E9A-3107-40CF-91E7-2376BC665B63}" type="presParOf" srcId="{81078439-335F-4A59-91AB-FB54C840F1A5}" destId="{701DDB38-38BF-45E2-8459-C34C0E55D806}" srcOrd="1" destOrd="0" presId="urn:microsoft.com/office/officeart/2005/8/layout/vList2"/>
    <dgm:cxn modelId="{64C6B6C2-C2E1-46B3-B647-E0FCECA6E08F}" type="presParOf" srcId="{81078439-335F-4A59-91AB-FB54C840F1A5}" destId="{37D5FA19-F13A-40BF-B513-58008DADD27D}" srcOrd="2" destOrd="0" presId="urn:microsoft.com/office/officeart/2005/8/layout/vList2"/>
    <dgm:cxn modelId="{0B6AB8A8-44AC-4E59-99ED-11E99425A365}" type="presParOf" srcId="{81078439-335F-4A59-91AB-FB54C840F1A5}" destId="{BB43269F-59C1-46EC-9E19-B91C8AB2382A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038EA32-49D9-4272-AD84-E7EBC4EA7C8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420FBBE8-DF5C-409D-9DFB-8609C4A19C53}">
      <dgm:prSet/>
      <dgm:spPr/>
      <dgm:t>
        <a:bodyPr/>
        <a:lstStyle/>
        <a:p>
          <a:pPr rtl="0"/>
          <a:r>
            <a:rPr lang="uk-UA" dirty="0" smtClean="0"/>
            <a:t>1. Неналежному виконанню своїх обов’язків фармацевтичним і медичним працівником, що полягає у просуванні певної продукції, іноді небезпечної для здоров’я конкретного пацієнта або яка не має необхідного терапевтичного ефекту і, </a:t>
          </a:r>
          <a:r>
            <a:rPr lang="uk-UA" b="1" dirty="0" smtClean="0"/>
            <a:t>як наслідок:</a:t>
          </a:r>
          <a:endParaRPr lang="ru-RU" dirty="0"/>
        </a:p>
      </dgm:t>
    </dgm:pt>
    <dgm:pt modelId="{2C250A8D-74C9-40E2-B111-9CBB772F305E}" type="parTrans" cxnId="{6804E104-CBF6-45DB-894F-1E397AB4D8AE}">
      <dgm:prSet/>
      <dgm:spPr/>
      <dgm:t>
        <a:bodyPr/>
        <a:lstStyle/>
        <a:p>
          <a:endParaRPr lang="ru-RU"/>
        </a:p>
      </dgm:t>
    </dgm:pt>
    <dgm:pt modelId="{D9D1E835-DF63-49AC-A8EC-0A570EC0B167}" type="sibTrans" cxnId="{6804E104-CBF6-45DB-894F-1E397AB4D8AE}">
      <dgm:prSet/>
      <dgm:spPr/>
      <dgm:t>
        <a:bodyPr/>
        <a:lstStyle/>
        <a:p>
          <a:endParaRPr lang="ru-RU"/>
        </a:p>
      </dgm:t>
    </dgm:pt>
    <dgm:pt modelId="{A8DD14B2-D12B-4AB8-8512-0C3C632982D9}">
      <dgm:prSet/>
      <dgm:spPr/>
      <dgm:t>
        <a:bodyPr/>
        <a:lstStyle/>
        <a:p>
          <a:pPr rtl="0"/>
          <a:r>
            <a:rPr lang="uk-UA" dirty="0" smtClean="0"/>
            <a:t>Отриманню неправомірної вигоди фармацевтичними і медичними працівниками за просування такої продукції;</a:t>
          </a:r>
          <a:endParaRPr lang="ru-RU" dirty="0"/>
        </a:p>
      </dgm:t>
    </dgm:pt>
    <dgm:pt modelId="{EDCAFE31-AABA-42C6-B605-571583FE1527}" type="parTrans" cxnId="{F1EE79C1-EC45-466C-9675-EA2D803CBE75}">
      <dgm:prSet/>
      <dgm:spPr/>
      <dgm:t>
        <a:bodyPr/>
        <a:lstStyle/>
        <a:p>
          <a:endParaRPr lang="ru-RU"/>
        </a:p>
      </dgm:t>
    </dgm:pt>
    <dgm:pt modelId="{520935B5-7E32-467E-9362-AA799551EBEA}" type="sibTrans" cxnId="{F1EE79C1-EC45-466C-9675-EA2D803CBE75}">
      <dgm:prSet/>
      <dgm:spPr/>
      <dgm:t>
        <a:bodyPr/>
        <a:lstStyle/>
        <a:p>
          <a:endParaRPr lang="ru-RU"/>
        </a:p>
      </dgm:t>
    </dgm:pt>
    <dgm:pt modelId="{5913E12B-10AB-43D4-99C6-41B3F2DE5361}">
      <dgm:prSet/>
      <dgm:spPr/>
      <dgm:t>
        <a:bodyPr/>
        <a:lstStyle/>
        <a:p>
          <a:pPr rtl="0"/>
          <a:r>
            <a:rPr lang="uk-UA" dirty="0" smtClean="0"/>
            <a:t>Спричиненню шкоди здоров’ю пацієнта.</a:t>
          </a:r>
          <a:endParaRPr lang="ru-RU" dirty="0"/>
        </a:p>
      </dgm:t>
    </dgm:pt>
    <dgm:pt modelId="{D573F9CC-FC1D-4C04-8557-05DB0910B310}" type="parTrans" cxnId="{20E455A6-B2EA-4C9F-9594-89EBE3624BBC}">
      <dgm:prSet/>
      <dgm:spPr/>
      <dgm:t>
        <a:bodyPr/>
        <a:lstStyle/>
        <a:p>
          <a:endParaRPr lang="ru-RU"/>
        </a:p>
      </dgm:t>
    </dgm:pt>
    <dgm:pt modelId="{8EA74C24-0EB6-4E90-93C9-EA934788509E}" type="sibTrans" cxnId="{20E455A6-B2EA-4C9F-9594-89EBE3624BBC}">
      <dgm:prSet/>
      <dgm:spPr/>
      <dgm:t>
        <a:bodyPr/>
        <a:lstStyle/>
        <a:p>
          <a:endParaRPr lang="ru-RU"/>
        </a:p>
      </dgm:t>
    </dgm:pt>
    <dgm:pt modelId="{6884D668-DE7B-4021-A3A6-51BDB5266A96}">
      <dgm:prSet/>
      <dgm:spPr/>
      <dgm:t>
        <a:bodyPr/>
        <a:lstStyle/>
        <a:p>
          <a:pPr rtl="0"/>
          <a:r>
            <a:rPr lang="uk-UA" dirty="0" smtClean="0"/>
            <a:t>2. Монополізації аптечної діяльності, що відбувається у прихованих формах і, </a:t>
          </a:r>
          <a:r>
            <a:rPr lang="uk-UA" b="1" dirty="0" smtClean="0"/>
            <a:t>як наслідок:</a:t>
          </a:r>
          <a:endParaRPr lang="ru-RU" dirty="0"/>
        </a:p>
      </dgm:t>
    </dgm:pt>
    <dgm:pt modelId="{6A6EFDAE-3840-495E-9F51-FBE9D018E293}" type="parTrans" cxnId="{4EA28A1F-1304-46FF-A3C2-37D4DE1014CF}">
      <dgm:prSet/>
      <dgm:spPr/>
      <dgm:t>
        <a:bodyPr/>
        <a:lstStyle/>
        <a:p>
          <a:endParaRPr lang="ru-RU"/>
        </a:p>
      </dgm:t>
    </dgm:pt>
    <dgm:pt modelId="{D75CDDAB-E378-4AFD-87C8-B678CC255FBF}" type="sibTrans" cxnId="{4EA28A1F-1304-46FF-A3C2-37D4DE1014CF}">
      <dgm:prSet/>
      <dgm:spPr/>
      <dgm:t>
        <a:bodyPr/>
        <a:lstStyle/>
        <a:p>
          <a:endParaRPr lang="ru-RU"/>
        </a:p>
      </dgm:t>
    </dgm:pt>
    <dgm:pt modelId="{FBD690F6-5267-4272-9FD7-D7E48C049386}">
      <dgm:prSet/>
      <dgm:spPr/>
      <dgm:t>
        <a:bodyPr/>
        <a:lstStyle/>
        <a:p>
          <a:pPr rtl="0"/>
          <a:r>
            <a:rPr lang="uk-UA" dirty="0" smtClean="0"/>
            <a:t>Значному підвищенню цін на лікарські засоби та медичні вироби;</a:t>
          </a:r>
          <a:endParaRPr lang="ru-RU" dirty="0"/>
        </a:p>
      </dgm:t>
    </dgm:pt>
    <dgm:pt modelId="{7CD00075-E573-481B-A930-FE197C616E4C}" type="parTrans" cxnId="{EE637C4F-D98B-4E6A-A44E-6341FD73A3D1}">
      <dgm:prSet/>
      <dgm:spPr/>
      <dgm:t>
        <a:bodyPr/>
        <a:lstStyle/>
        <a:p>
          <a:endParaRPr lang="ru-RU"/>
        </a:p>
      </dgm:t>
    </dgm:pt>
    <dgm:pt modelId="{591014BE-7F0E-45DF-BF2D-E704F7515B5A}" type="sibTrans" cxnId="{EE637C4F-D98B-4E6A-A44E-6341FD73A3D1}">
      <dgm:prSet/>
      <dgm:spPr/>
      <dgm:t>
        <a:bodyPr/>
        <a:lstStyle/>
        <a:p>
          <a:endParaRPr lang="ru-RU"/>
        </a:p>
      </dgm:t>
    </dgm:pt>
    <dgm:pt modelId="{8064CB3B-4039-427C-A79E-F11BEA9F5B11}">
      <dgm:prSet/>
      <dgm:spPr/>
      <dgm:t>
        <a:bodyPr/>
        <a:lstStyle/>
        <a:p>
          <a:pPr rtl="0"/>
          <a:r>
            <a:rPr lang="uk-UA" dirty="0" smtClean="0"/>
            <a:t>Порушенню права пацієнтів на доступні, ефективні лікарські засоби та медичну продукцію;</a:t>
          </a:r>
          <a:endParaRPr lang="ru-RU" dirty="0"/>
        </a:p>
      </dgm:t>
    </dgm:pt>
    <dgm:pt modelId="{A00825CE-C575-4F01-BDB3-9813440176D3}" type="parTrans" cxnId="{99626A9F-2940-408F-B180-8538B2BBD3E2}">
      <dgm:prSet/>
      <dgm:spPr/>
      <dgm:t>
        <a:bodyPr/>
        <a:lstStyle/>
        <a:p>
          <a:endParaRPr lang="ru-RU"/>
        </a:p>
      </dgm:t>
    </dgm:pt>
    <dgm:pt modelId="{F793EA90-9485-4F6B-BB2A-BC113A4F8BFB}" type="sibTrans" cxnId="{99626A9F-2940-408F-B180-8538B2BBD3E2}">
      <dgm:prSet/>
      <dgm:spPr/>
      <dgm:t>
        <a:bodyPr/>
        <a:lstStyle/>
        <a:p>
          <a:endParaRPr lang="ru-RU"/>
        </a:p>
      </dgm:t>
    </dgm:pt>
    <dgm:pt modelId="{B02C2A0D-CD17-4AFA-8245-B683C41B5D91}">
      <dgm:prSet/>
      <dgm:spPr/>
      <dgm:t>
        <a:bodyPr/>
        <a:lstStyle/>
        <a:p>
          <a:pPr rtl="0"/>
          <a:r>
            <a:rPr lang="uk-UA" dirty="0" smtClean="0"/>
            <a:t>Фальсифікації фармацевтичної продукції. </a:t>
          </a:r>
          <a:endParaRPr lang="ru-RU" dirty="0"/>
        </a:p>
      </dgm:t>
    </dgm:pt>
    <dgm:pt modelId="{B5EFF28E-C1C9-453D-B9B2-2AD864FA0A73}" type="parTrans" cxnId="{7F1F20A8-A8EF-423A-9763-DC1C4A64B115}">
      <dgm:prSet/>
      <dgm:spPr/>
      <dgm:t>
        <a:bodyPr/>
        <a:lstStyle/>
        <a:p>
          <a:endParaRPr lang="ru-RU"/>
        </a:p>
      </dgm:t>
    </dgm:pt>
    <dgm:pt modelId="{A51AD608-5331-481D-B708-F4325380022E}" type="sibTrans" cxnId="{7F1F20A8-A8EF-423A-9763-DC1C4A64B115}">
      <dgm:prSet/>
      <dgm:spPr/>
      <dgm:t>
        <a:bodyPr/>
        <a:lstStyle/>
        <a:p>
          <a:endParaRPr lang="ru-RU"/>
        </a:p>
      </dgm:t>
    </dgm:pt>
    <dgm:pt modelId="{5C5B41F4-A87E-44FC-B376-750FCAD40832}" type="pres">
      <dgm:prSet presAssocID="{2038EA32-49D9-4272-AD84-E7EBC4EA7C8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4DBE292-3C29-4E11-999D-3E851D35982E}" type="pres">
      <dgm:prSet presAssocID="{420FBBE8-DF5C-409D-9DFB-8609C4A19C53}" presName="linNode" presStyleCnt="0"/>
      <dgm:spPr/>
    </dgm:pt>
    <dgm:pt modelId="{9FDA0EA3-D362-4398-AEBA-8FADEC912A2C}" type="pres">
      <dgm:prSet presAssocID="{420FBBE8-DF5C-409D-9DFB-8609C4A19C53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3B722D-D4AA-426C-86AE-07A8AB91CB90}" type="pres">
      <dgm:prSet presAssocID="{420FBBE8-DF5C-409D-9DFB-8609C4A19C53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679D68-B838-40FC-B98B-BCB0AF35D09F}" type="pres">
      <dgm:prSet presAssocID="{D9D1E835-DF63-49AC-A8EC-0A570EC0B167}" presName="sp" presStyleCnt="0"/>
      <dgm:spPr/>
    </dgm:pt>
    <dgm:pt modelId="{E560908C-1ADE-4FB2-83F6-E9F3D1A8865C}" type="pres">
      <dgm:prSet presAssocID="{6884D668-DE7B-4021-A3A6-51BDB5266A96}" presName="linNode" presStyleCnt="0"/>
      <dgm:spPr/>
    </dgm:pt>
    <dgm:pt modelId="{CAC02BC3-9A91-4747-A7A5-06D239728E30}" type="pres">
      <dgm:prSet presAssocID="{6884D668-DE7B-4021-A3A6-51BDB5266A96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736489-31C2-4FEB-8F56-4C7DB1A9F488}" type="pres">
      <dgm:prSet presAssocID="{6884D668-DE7B-4021-A3A6-51BDB5266A96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E637C4F-D98B-4E6A-A44E-6341FD73A3D1}" srcId="{6884D668-DE7B-4021-A3A6-51BDB5266A96}" destId="{FBD690F6-5267-4272-9FD7-D7E48C049386}" srcOrd="0" destOrd="0" parTransId="{7CD00075-E573-481B-A930-FE197C616E4C}" sibTransId="{591014BE-7F0E-45DF-BF2D-E704F7515B5A}"/>
    <dgm:cxn modelId="{E1691A39-657F-41D5-ACDB-425B285C1507}" type="presOf" srcId="{FBD690F6-5267-4272-9FD7-D7E48C049386}" destId="{8F736489-31C2-4FEB-8F56-4C7DB1A9F488}" srcOrd="0" destOrd="0" presId="urn:microsoft.com/office/officeart/2005/8/layout/vList5"/>
    <dgm:cxn modelId="{F1EE79C1-EC45-466C-9675-EA2D803CBE75}" srcId="{420FBBE8-DF5C-409D-9DFB-8609C4A19C53}" destId="{A8DD14B2-D12B-4AB8-8512-0C3C632982D9}" srcOrd="0" destOrd="0" parTransId="{EDCAFE31-AABA-42C6-B605-571583FE1527}" sibTransId="{520935B5-7E32-467E-9362-AA799551EBEA}"/>
    <dgm:cxn modelId="{20E455A6-B2EA-4C9F-9594-89EBE3624BBC}" srcId="{420FBBE8-DF5C-409D-9DFB-8609C4A19C53}" destId="{5913E12B-10AB-43D4-99C6-41B3F2DE5361}" srcOrd="1" destOrd="0" parTransId="{D573F9CC-FC1D-4C04-8557-05DB0910B310}" sibTransId="{8EA74C24-0EB6-4E90-93C9-EA934788509E}"/>
    <dgm:cxn modelId="{C33A3394-1827-483D-9E5F-09FCAA145FC3}" type="presOf" srcId="{5913E12B-10AB-43D4-99C6-41B3F2DE5361}" destId="{283B722D-D4AA-426C-86AE-07A8AB91CB90}" srcOrd="0" destOrd="1" presId="urn:microsoft.com/office/officeart/2005/8/layout/vList5"/>
    <dgm:cxn modelId="{BB373D7D-E7D2-4670-8815-D26239B9E7A5}" type="presOf" srcId="{2038EA32-49D9-4272-AD84-E7EBC4EA7C8F}" destId="{5C5B41F4-A87E-44FC-B376-750FCAD40832}" srcOrd="0" destOrd="0" presId="urn:microsoft.com/office/officeart/2005/8/layout/vList5"/>
    <dgm:cxn modelId="{99626A9F-2940-408F-B180-8538B2BBD3E2}" srcId="{6884D668-DE7B-4021-A3A6-51BDB5266A96}" destId="{8064CB3B-4039-427C-A79E-F11BEA9F5B11}" srcOrd="1" destOrd="0" parTransId="{A00825CE-C575-4F01-BDB3-9813440176D3}" sibTransId="{F793EA90-9485-4F6B-BB2A-BC113A4F8BFB}"/>
    <dgm:cxn modelId="{4C3ABF5C-4EB9-4A59-9198-9B7967A4A379}" type="presOf" srcId="{420FBBE8-DF5C-409D-9DFB-8609C4A19C53}" destId="{9FDA0EA3-D362-4398-AEBA-8FADEC912A2C}" srcOrd="0" destOrd="0" presId="urn:microsoft.com/office/officeart/2005/8/layout/vList5"/>
    <dgm:cxn modelId="{050CA78A-D1C5-4E1D-835F-37E4966E5C5F}" type="presOf" srcId="{A8DD14B2-D12B-4AB8-8512-0C3C632982D9}" destId="{283B722D-D4AA-426C-86AE-07A8AB91CB90}" srcOrd="0" destOrd="0" presId="urn:microsoft.com/office/officeart/2005/8/layout/vList5"/>
    <dgm:cxn modelId="{6804E104-CBF6-45DB-894F-1E397AB4D8AE}" srcId="{2038EA32-49D9-4272-AD84-E7EBC4EA7C8F}" destId="{420FBBE8-DF5C-409D-9DFB-8609C4A19C53}" srcOrd="0" destOrd="0" parTransId="{2C250A8D-74C9-40E2-B111-9CBB772F305E}" sibTransId="{D9D1E835-DF63-49AC-A8EC-0A570EC0B167}"/>
    <dgm:cxn modelId="{7F1F20A8-A8EF-423A-9763-DC1C4A64B115}" srcId="{6884D668-DE7B-4021-A3A6-51BDB5266A96}" destId="{B02C2A0D-CD17-4AFA-8245-B683C41B5D91}" srcOrd="2" destOrd="0" parTransId="{B5EFF28E-C1C9-453D-B9B2-2AD864FA0A73}" sibTransId="{A51AD608-5331-481D-B708-F4325380022E}"/>
    <dgm:cxn modelId="{F1E89F3C-AE45-4155-84BD-8A5E873DF8F5}" type="presOf" srcId="{6884D668-DE7B-4021-A3A6-51BDB5266A96}" destId="{CAC02BC3-9A91-4747-A7A5-06D239728E30}" srcOrd="0" destOrd="0" presId="urn:microsoft.com/office/officeart/2005/8/layout/vList5"/>
    <dgm:cxn modelId="{16EA0B70-0EED-431E-A7CF-9EF694D78926}" type="presOf" srcId="{8064CB3B-4039-427C-A79E-F11BEA9F5B11}" destId="{8F736489-31C2-4FEB-8F56-4C7DB1A9F488}" srcOrd="0" destOrd="1" presId="urn:microsoft.com/office/officeart/2005/8/layout/vList5"/>
    <dgm:cxn modelId="{4EA28A1F-1304-46FF-A3C2-37D4DE1014CF}" srcId="{2038EA32-49D9-4272-AD84-E7EBC4EA7C8F}" destId="{6884D668-DE7B-4021-A3A6-51BDB5266A96}" srcOrd="1" destOrd="0" parTransId="{6A6EFDAE-3840-495E-9F51-FBE9D018E293}" sibTransId="{D75CDDAB-E378-4AFD-87C8-B678CC255FBF}"/>
    <dgm:cxn modelId="{AFD1E3EE-903E-4742-A891-1F7AD84BB220}" type="presOf" srcId="{B02C2A0D-CD17-4AFA-8245-B683C41B5D91}" destId="{8F736489-31C2-4FEB-8F56-4C7DB1A9F488}" srcOrd="0" destOrd="2" presId="urn:microsoft.com/office/officeart/2005/8/layout/vList5"/>
    <dgm:cxn modelId="{1DAFD845-F541-4BC7-97F2-75140D5AAAA8}" type="presParOf" srcId="{5C5B41F4-A87E-44FC-B376-750FCAD40832}" destId="{14DBE292-3C29-4E11-999D-3E851D35982E}" srcOrd="0" destOrd="0" presId="urn:microsoft.com/office/officeart/2005/8/layout/vList5"/>
    <dgm:cxn modelId="{ECB5993E-7C3E-4DAB-B306-17E168FD1D6D}" type="presParOf" srcId="{14DBE292-3C29-4E11-999D-3E851D35982E}" destId="{9FDA0EA3-D362-4398-AEBA-8FADEC912A2C}" srcOrd="0" destOrd="0" presId="urn:microsoft.com/office/officeart/2005/8/layout/vList5"/>
    <dgm:cxn modelId="{379EE9A5-BCBC-43FA-9293-85EB29356EDF}" type="presParOf" srcId="{14DBE292-3C29-4E11-999D-3E851D35982E}" destId="{283B722D-D4AA-426C-86AE-07A8AB91CB90}" srcOrd="1" destOrd="0" presId="urn:microsoft.com/office/officeart/2005/8/layout/vList5"/>
    <dgm:cxn modelId="{962DC58A-A5B7-4F84-98EA-2B20D7D6D4CD}" type="presParOf" srcId="{5C5B41F4-A87E-44FC-B376-750FCAD40832}" destId="{9F679D68-B838-40FC-B98B-BCB0AF35D09F}" srcOrd="1" destOrd="0" presId="urn:microsoft.com/office/officeart/2005/8/layout/vList5"/>
    <dgm:cxn modelId="{9CF729B5-5FBC-4757-996A-8EB693C13512}" type="presParOf" srcId="{5C5B41F4-A87E-44FC-B376-750FCAD40832}" destId="{E560908C-1ADE-4FB2-83F6-E9F3D1A8865C}" srcOrd="2" destOrd="0" presId="urn:microsoft.com/office/officeart/2005/8/layout/vList5"/>
    <dgm:cxn modelId="{C9023EB9-7195-4E8D-B190-6D69BCE06C82}" type="presParOf" srcId="{E560908C-1ADE-4FB2-83F6-E9F3D1A8865C}" destId="{CAC02BC3-9A91-4747-A7A5-06D239728E30}" srcOrd="0" destOrd="0" presId="urn:microsoft.com/office/officeart/2005/8/layout/vList5"/>
    <dgm:cxn modelId="{CB76E974-8562-4B81-BD20-6DC4DFA3F21E}" type="presParOf" srcId="{E560908C-1ADE-4FB2-83F6-E9F3D1A8865C}" destId="{8F736489-31C2-4FEB-8F56-4C7DB1A9F48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96A520F-2C8F-4CC3-B856-E479C86AD8C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B5B756E-F3C0-4FAE-867C-D44073C6B42F}">
      <dgm:prSet phldrT="[Текст]"/>
      <dgm:spPr/>
      <dgm:t>
        <a:bodyPr/>
        <a:lstStyle/>
        <a:p>
          <a:r>
            <a:rPr lang="uk-UA" dirty="0" smtClean="0"/>
            <a:t>Як наслідок для всіх лікарів була розроблена схема взаєморозрахунків за рекомендовані для закупівлі пацієнтами фармацевтичної продукції  </a:t>
          </a:r>
          <a:endParaRPr lang="ru-RU" dirty="0"/>
        </a:p>
      </dgm:t>
    </dgm:pt>
    <dgm:pt modelId="{959BA644-F49C-466D-A8ED-1A17EEDC79C3}" type="parTrans" cxnId="{C2D0AAE6-F54C-4DA2-9436-BEEDBCD284B3}">
      <dgm:prSet/>
      <dgm:spPr/>
      <dgm:t>
        <a:bodyPr/>
        <a:lstStyle/>
        <a:p>
          <a:endParaRPr lang="ru-RU"/>
        </a:p>
      </dgm:t>
    </dgm:pt>
    <dgm:pt modelId="{9BCA52DA-3329-4077-A4B5-1388D657F74C}" type="sibTrans" cxnId="{C2D0AAE6-F54C-4DA2-9436-BEEDBCD284B3}">
      <dgm:prSet/>
      <dgm:spPr/>
      <dgm:t>
        <a:bodyPr/>
        <a:lstStyle/>
        <a:p>
          <a:endParaRPr lang="ru-RU"/>
        </a:p>
      </dgm:t>
    </dgm:pt>
    <dgm:pt modelId="{997F9355-8C00-4C5E-AA56-35B1822AF3D0}">
      <dgm:prSet phldrT="[Текст]"/>
      <dgm:spPr/>
      <dgm:t>
        <a:bodyPr/>
        <a:lstStyle/>
        <a:p>
          <a:r>
            <a:rPr lang="uk-UA" dirty="0" smtClean="0"/>
            <a:t>Внаслідок цього фармацевтичні виробники та імпортери вимушені завищувати собівартість кінцевої продукції</a:t>
          </a:r>
          <a:endParaRPr lang="ru-RU" dirty="0"/>
        </a:p>
      </dgm:t>
    </dgm:pt>
    <dgm:pt modelId="{B59CCBAC-0DBA-4F86-BD87-5458579505D3}" type="parTrans" cxnId="{620D7F37-F5E2-4EE2-87A5-203EDFBFBA4C}">
      <dgm:prSet/>
      <dgm:spPr/>
      <dgm:t>
        <a:bodyPr/>
        <a:lstStyle/>
        <a:p>
          <a:endParaRPr lang="ru-RU"/>
        </a:p>
      </dgm:t>
    </dgm:pt>
    <dgm:pt modelId="{1204DDAA-AD38-4701-A7A9-9A01743ACD38}" type="sibTrans" cxnId="{620D7F37-F5E2-4EE2-87A5-203EDFBFBA4C}">
      <dgm:prSet/>
      <dgm:spPr/>
      <dgm:t>
        <a:bodyPr/>
        <a:lstStyle/>
        <a:p>
          <a:endParaRPr lang="ru-RU"/>
        </a:p>
      </dgm:t>
    </dgm:pt>
    <dgm:pt modelId="{B37FEF6E-C3EA-45D2-85E2-DC2C64577107}">
      <dgm:prSet phldrT="[Текст]"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uk-UA" sz="3200" dirty="0" smtClean="0"/>
            <a:t>Великий сегмент ринку роздрібних продаж з аптек, за рекомендацією лікарів (під видом лікарських засобів) є продукція, що не зареєстрована як лікарські засоби (дієтичні добавки, продукти харчування для медичного використання тощо) </a:t>
          </a:r>
          <a:endParaRPr lang="ru-RU" sz="3200" dirty="0"/>
        </a:p>
      </dgm:t>
    </dgm:pt>
    <dgm:pt modelId="{DAAC072D-4AA0-4803-A097-A0DA4C3DCAF0}" type="parTrans" cxnId="{39E2D8F5-37CD-4F28-AB5E-A9E4A67A7CA8}">
      <dgm:prSet/>
      <dgm:spPr/>
      <dgm:t>
        <a:bodyPr/>
        <a:lstStyle/>
        <a:p>
          <a:endParaRPr lang="ru-RU"/>
        </a:p>
      </dgm:t>
    </dgm:pt>
    <dgm:pt modelId="{10ADEFA2-9F76-43B7-B847-D70CAA45D8E4}" type="sibTrans" cxnId="{39E2D8F5-37CD-4F28-AB5E-A9E4A67A7CA8}">
      <dgm:prSet/>
      <dgm:spPr/>
      <dgm:t>
        <a:bodyPr/>
        <a:lstStyle/>
        <a:p>
          <a:endParaRPr lang="ru-RU"/>
        </a:p>
      </dgm:t>
    </dgm:pt>
    <dgm:pt modelId="{10586615-1B6B-43EC-A9CB-EB37A178C7A8}">
      <dgm:prSet/>
      <dgm:spPr/>
      <dgm:t>
        <a:bodyPr/>
        <a:lstStyle/>
        <a:p>
          <a:r>
            <a:rPr lang="uk-UA" dirty="0" smtClean="0"/>
            <a:t>Жодна поставка до аптеки фармацевтичної продукції не здійснювалася без винагороди суб’єкта аптечної діяльності, підставою якої є маркетингова угода </a:t>
          </a:r>
          <a:endParaRPr lang="ru-RU" dirty="0"/>
        </a:p>
      </dgm:t>
    </dgm:pt>
    <dgm:pt modelId="{19595177-933E-47C4-B67E-F367EC1556E1}" type="parTrans" cxnId="{073E8E76-2FFF-4CDE-8A3C-BE84419C328D}">
      <dgm:prSet/>
      <dgm:spPr/>
      <dgm:t>
        <a:bodyPr/>
        <a:lstStyle/>
        <a:p>
          <a:endParaRPr lang="ru-RU"/>
        </a:p>
      </dgm:t>
    </dgm:pt>
    <dgm:pt modelId="{6EC54F51-F58E-4029-B2BD-8AA62A299B47}" type="sibTrans" cxnId="{073E8E76-2FFF-4CDE-8A3C-BE84419C328D}">
      <dgm:prSet/>
      <dgm:spPr/>
      <dgm:t>
        <a:bodyPr/>
        <a:lstStyle/>
        <a:p>
          <a:endParaRPr lang="ru-RU"/>
        </a:p>
      </dgm:t>
    </dgm:pt>
    <dgm:pt modelId="{5CF921C2-55E9-4E37-A8F9-61543E857420}" type="pres">
      <dgm:prSet presAssocID="{596A520F-2C8F-4CC3-B856-E479C86AD8C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DE540F9-8FA9-49A8-A95F-B6FD731B0110}" type="pres">
      <dgm:prSet presAssocID="{2B5B756E-F3C0-4FAE-867C-D44073C6B42F}" presName="parentText" presStyleLbl="node1" presStyleIdx="0" presStyleCnt="3" custScaleX="70186" custScaleY="165355" custLinFactY="-64186" custLinFactNeighborX="14907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E42F1F-551B-4DE2-82EF-DACF831E6A59}" type="pres">
      <dgm:prSet presAssocID="{9BCA52DA-3329-4077-A4B5-1388D657F74C}" presName="spacer" presStyleCnt="0"/>
      <dgm:spPr/>
    </dgm:pt>
    <dgm:pt modelId="{435EF8B1-8A75-48AB-8440-F9371A70EE69}" type="pres">
      <dgm:prSet presAssocID="{997F9355-8C00-4C5E-AA56-35B1822AF3D0}" presName="parentText" presStyleLbl="node1" presStyleIdx="1" presStyleCnt="3" custLinFactY="94322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BA6F07-5F3F-4B28-85D9-B90FFDA76548}" type="pres">
      <dgm:prSet presAssocID="{997F9355-8C00-4C5E-AA56-35B1822AF3D0}" presName="childText" presStyleLbl="revTx" presStyleIdx="0" presStyleCnt="1" custLinFactY="-3319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E5267B-AFB7-4FBE-90DC-9F0D93F20682}" type="pres">
      <dgm:prSet presAssocID="{10586615-1B6B-43EC-A9CB-EB37A178C7A8}" presName="parentText" presStyleLbl="node1" presStyleIdx="2" presStyleCnt="3" custLinFactNeighborY="-507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CD98B48-0130-4355-B642-A5FEE7DD2782}" type="presOf" srcId="{596A520F-2C8F-4CC3-B856-E479C86AD8CD}" destId="{5CF921C2-55E9-4E37-A8F9-61543E857420}" srcOrd="0" destOrd="0" presId="urn:microsoft.com/office/officeart/2005/8/layout/vList2"/>
    <dgm:cxn modelId="{39E2D8F5-37CD-4F28-AB5E-A9E4A67A7CA8}" srcId="{997F9355-8C00-4C5E-AA56-35B1822AF3D0}" destId="{B37FEF6E-C3EA-45D2-85E2-DC2C64577107}" srcOrd="0" destOrd="0" parTransId="{DAAC072D-4AA0-4803-A097-A0DA4C3DCAF0}" sibTransId="{10ADEFA2-9F76-43B7-B847-D70CAA45D8E4}"/>
    <dgm:cxn modelId="{23E610E3-C362-4A38-9840-2CE7C2990FB8}" type="presOf" srcId="{2B5B756E-F3C0-4FAE-867C-D44073C6B42F}" destId="{3DE540F9-8FA9-49A8-A95F-B6FD731B0110}" srcOrd="0" destOrd="0" presId="urn:microsoft.com/office/officeart/2005/8/layout/vList2"/>
    <dgm:cxn modelId="{500ACE97-CED8-4899-A271-FB2E60568FF8}" type="presOf" srcId="{B37FEF6E-C3EA-45D2-85E2-DC2C64577107}" destId="{ABBA6F07-5F3F-4B28-85D9-B90FFDA76548}" srcOrd="0" destOrd="0" presId="urn:microsoft.com/office/officeart/2005/8/layout/vList2"/>
    <dgm:cxn modelId="{0098F29C-9F08-4EB4-8068-4D3025C20189}" type="presOf" srcId="{997F9355-8C00-4C5E-AA56-35B1822AF3D0}" destId="{435EF8B1-8A75-48AB-8440-F9371A70EE69}" srcOrd="0" destOrd="0" presId="urn:microsoft.com/office/officeart/2005/8/layout/vList2"/>
    <dgm:cxn modelId="{C2D0AAE6-F54C-4DA2-9436-BEEDBCD284B3}" srcId="{596A520F-2C8F-4CC3-B856-E479C86AD8CD}" destId="{2B5B756E-F3C0-4FAE-867C-D44073C6B42F}" srcOrd="0" destOrd="0" parTransId="{959BA644-F49C-466D-A8ED-1A17EEDC79C3}" sibTransId="{9BCA52DA-3329-4077-A4B5-1388D657F74C}"/>
    <dgm:cxn modelId="{38C18D1F-0358-4A57-9F5E-F1BCBF9E58B9}" type="presOf" srcId="{10586615-1B6B-43EC-A9CB-EB37A178C7A8}" destId="{4BE5267B-AFB7-4FBE-90DC-9F0D93F20682}" srcOrd="0" destOrd="0" presId="urn:microsoft.com/office/officeart/2005/8/layout/vList2"/>
    <dgm:cxn modelId="{620D7F37-F5E2-4EE2-87A5-203EDFBFBA4C}" srcId="{596A520F-2C8F-4CC3-B856-E479C86AD8CD}" destId="{997F9355-8C00-4C5E-AA56-35B1822AF3D0}" srcOrd="1" destOrd="0" parTransId="{B59CCBAC-0DBA-4F86-BD87-5458579505D3}" sibTransId="{1204DDAA-AD38-4701-A7A9-9A01743ACD38}"/>
    <dgm:cxn modelId="{073E8E76-2FFF-4CDE-8A3C-BE84419C328D}" srcId="{596A520F-2C8F-4CC3-B856-E479C86AD8CD}" destId="{10586615-1B6B-43EC-A9CB-EB37A178C7A8}" srcOrd="2" destOrd="0" parTransId="{19595177-933E-47C4-B67E-F367EC1556E1}" sibTransId="{6EC54F51-F58E-4029-B2BD-8AA62A299B47}"/>
    <dgm:cxn modelId="{555D4CF4-54B9-4645-963C-E6B32740266A}" type="presParOf" srcId="{5CF921C2-55E9-4E37-A8F9-61543E857420}" destId="{3DE540F9-8FA9-49A8-A95F-B6FD731B0110}" srcOrd="0" destOrd="0" presId="urn:microsoft.com/office/officeart/2005/8/layout/vList2"/>
    <dgm:cxn modelId="{C98C1F44-FF47-4318-A787-6FDDB3E9B0ED}" type="presParOf" srcId="{5CF921C2-55E9-4E37-A8F9-61543E857420}" destId="{BBE42F1F-551B-4DE2-82EF-DACF831E6A59}" srcOrd="1" destOrd="0" presId="urn:microsoft.com/office/officeart/2005/8/layout/vList2"/>
    <dgm:cxn modelId="{24A8B5D4-5275-4E06-84C2-F24FDA50C0D5}" type="presParOf" srcId="{5CF921C2-55E9-4E37-A8F9-61543E857420}" destId="{435EF8B1-8A75-48AB-8440-F9371A70EE69}" srcOrd="2" destOrd="0" presId="urn:microsoft.com/office/officeart/2005/8/layout/vList2"/>
    <dgm:cxn modelId="{BAACBBA5-A69E-40BE-8095-F6492F872FBB}" type="presParOf" srcId="{5CF921C2-55E9-4E37-A8F9-61543E857420}" destId="{ABBA6F07-5F3F-4B28-85D9-B90FFDA76548}" srcOrd="3" destOrd="0" presId="urn:microsoft.com/office/officeart/2005/8/layout/vList2"/>
    <dgm:cxn modelId="{F36ECE06-A24A-412E-8D6F-F82833E10A56}" type="presParOf" srcId="{5CF921C2-55E9-4E37-A8F9-61543E857420}" destId="{4BE5267B-AFB7-4FBE-90DC-9F0D93F2068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C3E34DF-D260-4BF1-ABC6-9D263B040EE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4EC38EF-7397-4E26-8692-7DC42B5C29B8}">
      <dgm:prSet phldrT="[Текст]"/>
      <dgm:spPr/>
      <dgm:t>
        <a:bodyPr/>
        <a:lstStyle/>
        <a:p>
          <a:r>
            <a:rPr lang="uk-UA" b="0" i="0" u="none" dirty="0" smtClean="0"/>
            <a:t>Поступова (впродовж останніх років) ліквідація державних і комунальних аптечних закладів знизила доступність лікарських препаратів, що містять наркотичні засоби та психотропні речовини.</a:t>
          </a:r>
        </a:p>
        <a:p>
          <a:r>
            <a:rPr lang="uk-UA" b="0" i="0" u="none" dirty="0" smtClean="0"/>
            <a:t>Негласна державна підтримка (зокрема органами місцевого самоврядування) монополізації аптечної діяльності та створення аптечних </a:t>
          </a:r>
          <a:r>
            <a:rPr lang="uk-UA" b="0" i="0" u="none" dirty="0" err="1" smtClean="0"/>
            <a:t>мегамереж</a:t>
          </a:r>
          <a:r>
            <a:rPr lang="uk-UA" b="0" i="0" u="none" dirty="0" smtClean="0"/>
            <a:t> призвели до мінімізації економічної конкуренції та зловживань монопольним становищем.</a:t>
          </a:r>
        </a:p>
        <a:p>
          <a:r>
            <a:rPr lang="uk-UA" b="0" i="0" u="none" noProof="0" dirty="0" smtClean="0"/>
            <a:t>Мовчазна згода держави на розвиток маркетингових договорів на фармацевтичному ринку підвищила вартість лікарських засобів</a:t>
          </a:r>
          <a:r>
            <a:rPr lang="ru-RU" b="0" i="0" u="none" dirty="0" smtClean="0"/>
            <a:t>.</a:t>
          </a:r>
          <a:r>
            <a:rPr lang="uk-UA" dirty="0" smtClean="0"/>
            <a:t> </a:t>
          </a:r>
          <a:endParaRPr lang="ru-RU" dirty="0"/>
        </a:p>
      </dgm:t>
    </dgm:pt>
    <dgm:pt modelId="{C7BD9AAF-4A1B-43D2-988A-EAE108C79D8C}" type="parTrans" cxnId="{B66B7030-93C1-485E-A6EC-02EE248D2C11}">
      <dgm:prSet/>
      <dgm:spPr/>
      <dgm:t>
        <a:bodyPr/>
        <a:lstStyle/>
        <a:p>
          <a:endParaRPr lang="ru-RU"/>
        </a:p>
      </dgm:t>
    </dgm:pt>
    <dgm:pt modelId="{028FF1A2-707E-4B3C-9E24-26426F26A4F1}" type="sibTrans" cxnId="{B66B7030-93C1-485E-A6EC-02EE248D2C11}">
      <dgm:prSet/>
      <dgm:spPr/>
      <dgm:t>
        <a:bodyPr/>
        <a:lstStyle/>
        <a:p>
          <a:endParaRPr lang="ru-RU"/>
        </a:p>
      </dgm:t>
    </dgm:pt>
    <dgm:pt modelId="{81078439-335F-4A59-91AB-FB54C840F1A5}" type="pres">
      <dgm:prSet presAssocID="{2C3E34DF-D260-4BF1-ABC6-9D263B040EE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67139AA-1834-4A06-B5A4-35F69F46D4EA}" type="pres">
      <dgm:prSet presAssocID="{B4EC38EF-7397-4E26-8692-7DC42B5C29B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B66B7030-93C1-485E-A6EC-02EE248D2C11}" srcId="{2C3E34DF-D260-4BF1-ABC6-9D263B040EE6}" destId="{B4EC38EF-7397-4E26-8692-7DC42B5C29B8}" srcOrd="0" destOrd="0" parTransId="{C7BD9AAF-4A1B-43D2-988A-EAE108C79D8C}" sibTransId="{028FF1A2-707E-4B3C-9E24-26426F26A4F1}"/>
    <dgm:cxn modelId="{F1BF7A13-32E0-4205-A230-1E945FA1B1FB}" type="presOf" srcId="{2C3E34DF-D260-4BF1-ABC6-9D263B040EE6}" destId="{81078439-335F-4A59-91AB-FB54C840F1A5}" srcOrd="0" destOrd="0" presId="urn:microsoft.com/office/officeart/2005/8/layout/vList2"/>
    <dgm:cxn modelId="{8A832240-A918-4E5B-BCC9-741DB82485D2}" type="presOf" srcId="{B4EC38EF-7397-4E26-8692-7DC42B5C29B8}" destId="{067139AA-1834-4A06-B5A4-35F69F46D4EA}" srcOrd="0" destOrd="0" presId="urn:microsoft.com/office/officeart/2005/8/layout/vList2"/>
    <dgm:cxn modelId="{C4B9E6A1-B4EC-4299-A627-D49AEF91934F}" type="presParOf" srcId="{81078439-335F-4A59-91AB-FB54C840F1A5}" destId="{067139AA-1834-4A06-B5A4-35F69F46D4E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C3E34DF-D260-4BF1-ABC6-9D263B040EE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1078439-335F-4A59-91AB-FB54C840F1A5}" type="pres">
      <dgm:prSet presAssocID="{2C3E34DF-D260-4BF1-ABC6-9D263B040EE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BBAA4B59-ED62-4594-A595-BCB92FBAEBF2}" type="presOf" srcId="{2C3E34DF-D260-4BF1-ABC6-9D263B040EE6}" destId="{81078439-335F-4A59-91AB-FB54C840F1A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C3E34DF-D260-4BF1-ABC6-9D263B040EE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E864D18-0AF1-4A0C-8FC6-AF44E12B8024}">
      <dgm:prSet/>
      <dgm:spPr/>
      <dgm:t>
        <a:bodyPr/>
        <a:lstStyle/>
        <a:p>
          <a:r>
            <a:rPr lang="uk-UA" b="0" i="0" u="none" noProof="0" dirty="0" smtClean="0"/>
            <a:t>Річ у тому, що на сьогодні відпуск лікарських засобів, які містять наркотичні речовини, переважно здійснюють лише державні та комунальні аптеки або господарські товариства, засновані з участю територіальних громад (тобто мають частку комунального майна). Як і ліки за референтними цінами для визначених верств населення, зокрема «чорнобильців</a:t>
          </a:r>
          <a:r>
            <a:rPr lang="ru-RU" b="0" i="0" u="none" dirty="0" smtClean="0"/>
            <a:t>».</a:t>
          </a:r>
          <a:endParaRPr lang="ru-RU" b="0" i="0" u="none" dirty="0"/>
        </a:p>
      </dgm:t>
    </dgm:pt>
    <dgm:pt modelId="{7A76D147-C6CD-4B16-8D91-35605A4CC86C}" type="parTrans" cxnId="{5A322C19-2841-4FD9-A70D-B0F39ED0B0F6}">
      <dgm:prSet/>
      <dgm:spPr/>
      <dgm:t>
        <a:bodyPr/>
        <a:lstStyle/>
        <a:p>
          <a:endParaRPr lang="uk-UA"/>
        </a:p>
      </dgm:t>
    </dgm:pt>
    <dgm:pt modelId="{1BDC8AF0-A968-4E07-9064-81BF1E91F1FC}" type="sibTrans" cxnId="{5A322C19-2841-4FD9-A70D-B0F39ED0B0F6}">
      <dgm:prSet/>
      <dgm:spPr/>
      <dgm:t>
        <a:bodyPr/>
        <a:lstStyle/>
        <a:p>
          <a:endParaRPr lang="uk-UA"/>
        </a:p>
      </dgm:t>
    </dgm:pt>
    <dgm:pt modelId="{233CAB62-2E6F-4E17-A099-AA36E7583FE2}">
      <dgm:prSet/>
      <dgm:spPr/>
      <dgm:t>
        <a:bodyPr/>
        <a:lstStyle/>
        <a:p>
          <a:r>
            <a:rPr lang="uk-UA" b="0" i="0" u="none" dirty="0" smtClean="0"/>
            <a:t>Питання забезпечення пацієнтів лікарськими препаратами, що містять наркотичні засоби та прекурсори, стало першою проблемою, з якою у перші ж дні війни зіштовхнулося чимало пацієнтів. На жаль, у нинішніх умовах цю проблему на нормативно-правовому рівні можна буде вирішити тільки після війни. Якщо знайдеться політична воля і державницькі настрої посадових осіб переважать бажання й надалі вирішувати особисті фінансові проблеми.</a:t>
          </a:r>
          <a:endParaRPr lang="uk-UA" b="0" i="0" u="none" dirty="0"/>
        </a:p>
      </dgm:t>
    </dgm:pt>
    <dgm:pt modelId="{4BB67A52-810D-411F-90FA-E80621D43A0A}" type="parTrans" cxnId="{4184B1C2-9B1B-4D29-96F0-BC5066381F19}">
      <dgm:prSet/>
      <dgm:spPr/>
      <dgm:t>
        <a:bodyPr/>
        <a:lstStyle/>
        <a:p>
          <a:endParaRPr lang="uk-UA"/>
        </a:p>
      </dgm:t>
    </dgm:pt>
    <dgm:pt modelId="{0771070E-1995-46F8-856B-07B3D3F78C2E}" type="sibTrans" cxnId="{4184B1C2-9B1B-4D29-96F0-BC5066381F19}">
      <dgm:prSet/>
      <dgm:spPr/>
      <dgm:t>
        <a:bodyPr/>
        <a:lstStyle/>
        <a:p>
          <a:endParaRPr lang="uk-UA"/>
        </a:p>
      </dgm:t>
    </dgm:pt>
    <dgm:pt modelId="{81078439-335F-4A59-91AB-FB54C840F1A5}" type="pres">
      <dgm:prSet presAssocID="{2C3E34DF-D260-4BF1-ABC6-9D263B040EE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B5AFEE6-2052-4958-951A-F2CD16DD79B7}" type="pres">
      <dgm:prSet presAssocID="{3E864D18-0AF1-4A0C-8FC6-AF44E12B8024}" presName="parentText" presStyleLbl="node1" presStyleIdx="0" presStyleCnt="2" custLinFactNeighborX="-675" custLinFactNeighborY="71262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08FF35E-C6D0-4BDE-9FAC-CA1968BE8620}" type="pres">
      <dgm:prSet presAssocID="{1BDC8AF0-A968-4E07-9064-81BF1E91F1FC}" presName="spacer" presStyleCnt="0"/>
      <dgm:spPr/>
    </dgm:pt>
    <dgm:pt modelId="{0EDD147D-805F-4D50-9BEB-5BD6FCFB922F}" type="pres">
      <dgm:prSet presAssocID="{233CAB62-2E6F-4E17-A099-AA36E7583FE2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C8C404F6-1DC3-46A7-A92E-C6861EB9A277}" type="presOf" srcId="{2C3E34DF-D260-4BF1-ABC6-9D263B040EE6}" destId="{81078439-335F-4A59-91AB-FB54C840F1A5}" srcOrd="0" destOrd="0" presId="urn:microsoft.com/office/officeart/2005/8/layout/vList2"/>
    <dgm:cxn modelId="{D9AE7FDA-A7B0-4DCA-84D7-5E6787479294}" type="presOf" srcId="{233CAB62-2E6F-4E17-A099-AA36E7583FE2}" destId="{0EDD147D-805F-4D50-9BEB-5BD6FCFB922F}" srcOrd="0" destOrd="0" presId="urn:microsoft.com/office/officeart/2005/8/layout/vList2"/>
    <dgm:cxn modelId="{070C51E6-4A1E-4334-B8BC-5A531B6A79A0}" type="presOf" srcId="{3E864D18-0AF1-4A0C-8FC6-AF44E12B8024}" destId="{0B5AFEE6-2052-4958-951A-F2CD16DD79B7}" srcOrd="0" destOrd="0" presId="urn:microsoft.com/office/officeart/2005/8/layout/vList2"/>
    <dgm:cxn modelId="{5A322C19-2841-4FD9-A70D-B0F39ED0B0F6}" srcId="{2C3E34DF-D260-4BF1-ABC6-9D263B040EE6}" destId="{3E864D18-0AF1-4A0C-8FC6-AF44E12B8024}" srcOrd="0" destOrd="0" parTransId="{7A76D147-C6CD-4B16-8D91-35605A4CC86C}" sibTransId="{1BDC8AF0-A968-4E07-9064-81BF1E91F1FC}"/>
    <dgm:cxn modelId="{4184B1C2-9B1B-4D29-96F0-BC5066381F19}" srcId="{2C3E34DF-D260-4BF1-ABC6-9D263B040EE6}" destId="{233CAB62-2E6F-4E17-A099-AA36E7583FE2}" srcOrd="1" destOrd="0" parTransId="{4BB67A52-810D-411F-90FA-E80621D43A0A}" sibTransId="{0771070E-1995-46F8-856B-07B3D3F78C2E}"/>
    <dgm:cxn modelId="{D4C23BA0-DB71-4DD8-B524-80D186A5846F}" type="presParOf" srcId="{81078439-335F-4A59-91AB-FB54C840F1A5}" destId="{0B5AFEE6-2052-4958-951A-F2CD16DD79B7}" srcOrd="0" destOrd="0" presId="urn:microsoft.com/office/officeart/2005/8/layout/vList2"/>
    <dgm:cxn modelId="{677599C9-B83D-43C1-96C6-9F2B8A1B2408}" type="presParOf" srcId="{81078439-335F-4A59-91AB-FB54C840F1A5}" destId="{508FF35E-C6D0-4BDE-9FAC-CA1968BE8620}" srcOrd="1" destOrd="0" presId="urn:microsoft.com/office/officeart/2005/8/layout/vList2"/>
    <dgm:cxn modelId="{51DB6A73-95D6-43CC-8047-FBDE6AE4C9E5}" type="presParOf" srcId="{81078439-335F-4A59-91AB-FB54C840F1A5}" destId="{0EDD147D-805F-4D50-9BEB-5BD6FCFB922F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3146DD-D63F-4ABA-A36A-8B9AF9CAC36B}">
      <dsp:nvSpPr>
        <dsp:cNvPr id="0" name=""/>
        <dsp:cNvSpPr/>
      </dsp:nvSpPr>
      <dsp:spPr>
        <a:xfrm>
          <a:off x="0" y="36855"/>
          <a:ext cx="12003393" cy="3809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700" kern="1200" dirty="0" smtClean="0"/>
            <a:t>1. Ціни на фармацевтичну продукцію в Україні були до війни завищенні на 40 – 60% через використання маркетингових угод і перевищують ціни на аналогічну продукцію окремих країн ЄС (це було також підтверджено листом АМКУ від №126-29/01-14481 від 08.11.2019 року на ім’я БФ «Пацієнти України»);</a:t>
          </a:r>
          <a:endParaRPr lang="ru-RU" sz="3700" kern="1200" dirty="0"/>
        </a:p>
      </dsp:txBody>
      <dsp:txXfrm>
        <a:off x="185965" y="222820"/>
        <a:ext cx="11631463" cy="34375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9F3F03-A5B8-4775-900F-42C6A13181E7}">
      <dsp:nvSpPr>
        <dsp:cNvPr id="0" name=""/>
        <dsp:cNvSpPr/>
      </dsp:nvSpPr>
      <dsp:spPr>
        <a:xfrm>
          <a:off x="0" y="52541"/>
          <a:ext cx="11849699" cy="12647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dirty="0" smtClean="0"/>
            <a:t>Це діяльність, спрямована на створення попиту та досягнення цілей фармацевтичного підприємства через максимальне задоволення потреб споживачів у лікарських засобах та виробах медичного призначення</a:t>
          </a:r>
          <a:r>
            <a:rPr lang="ru-RU" sz="2300" kern="1200" dirty="0" smtClean="0"/>
            <a:t>.</a:t>
          </a:r>
          <a:endParaRPr lang="ru-RU" sz="2300" kern="1200" dirty="0"/>
        </a:p>
      </dsp:txBody>
      <dsp:txXfrm>
        <a:off x="61741" y="114282"/>
        <a:ext cx="11726217" cy="1141288"/>
      </dsp:txXfrm>
    </dsp:sp>
    <dsp:sp modelId="{13B66221-E82C-495E-865C-CDD20D633B25}">
      <dsp:nvSpPr>
        <dsp:cNvPr id="0" name=""/>
        <dsp:cNvSpPr/>
      </dsp:nvSpPr>
      <dsp:spPr>
        <a:xfrm>
          <a:off x="0" y="1383551"/>
          <a:ext cx="11849699" cy="12647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dirty="0" smtClean="0"/>
            <a:t>ФАКТИЧНО:</a:t>
          </a:r>
          <a:endParaRPr lang="ru-RU" sz="2300" kern="1200" dirty="0"/>
        </a:p>
      </dsp:txBody>
      <dsp:txXfrm>
        <a:off x="61741" y="1445292"/>
        <a:ext cx="11726217" cy="1141288"/>
      </dsp:txXfrm>
    </dsp:sp>
    <dsp:sp modelId="{EAE6A85E-21D7-4AF3-B2D0-F97C06D4E7A6}">
      <dsp:nvSpPr>
        <dsp:cNvPr id="0" name=""/>
        <dsp:cNvSpPr/>
      </dsp:nvSpPr>
      <dsp:spPr>
        <a:xfrm>
          <a:off x="0" y="2714561"/>
          <a:ext cx="11849699" cy="12647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dirty="0" smtClean="0"/>
            <a:t>Завданням фармацевтичного маркетингу є надання послуг по просуванню ліків, у першу чергу саме того виробника, який уклав «маркетингову угоду» з відповідною аптекою. </a:t>
          </a:r>
          <a:endParaRPr lang="ru-RU" sz="2300" kern="1200" dirty="0"/>
        </a:p>
      </dsp:txBody>
      <dsp:txXfrm>
        <a:off x="61741" y="2776302"/>
        <a:ext cx="11726217" cy="11412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D100B4-F574-4CA3-B0F0-7816EBAB7447}">
      <dsp:nvSpPr>
        <dsp:cNvPr id="0" name=""/>
        <dsp:cNvSpPr/>
      </dsp:nvSpPr>
      <dsp:spPr>
        <a:xfrm>
          <a:off x="0" y="29176"/>
          <a:ext cx="12052300" cy="8634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kern="1200" dirty="0" smtClean="0"/>
            <a:t>За участю звичайних аптечних мереж</a:t>
          </a:r>
          <a:endParaRPr lang="ru-RU" sz="3600" kern="1200" dirty="0"/>
        </a:p>
      </dsp:txBody>
      <dsp:txXfrm>
        <a:off x="42151" y="71327"/>
        <a:ext cx="11967998" cy="779158"/>
      </dsp:txXfrm>
    </dsp:sp>
    <dsp:sp modelId="{701DDB38-38BF-45E2-8459-C34C0E55D806}">
      <dsp:nvSpPr>
        <dsp:cNvPr id="0" name=""/>
        <dsp:cNvSpPr/>
      </dsp:nvSpPr>
      <dsp:spPr>
        <a:xfrm>
          <a:off x="0" y="892636"/>
          <a:ext cx="12052300" cy="875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2661" tIns="45720" rIns="256032" bIns="4572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2800" kern="1200" dirty="0" smtClean="0"/>
            <a:t>Сторонами маркетингових угод є фармацевтичні виробники та суб’єкти з аптечної діяльності при сприянні медичних представників та лікарів</a:t>
          </a:r>
          <a:endParaRPr lang="ru-RU" sz="2800" kern="1200" dirty="0"/>
        </a:p>
      </dsp:txBody>
      <dsp:txXfrm>
        <a:off x="0" y="892636"/>
        <a:ext cx="12052300" cy="875610"/>
      </dsp:txXfrm>
    </dsp:sp>
    <dsp:sp modelId="{37D5FA19-F13A-40BF-B513-58008DADD27D}">
      <dsp:nvSpPr>
        <dsp:cNvPr id="0" name=""/>
        <dsp:cNvSpPr/>
      </dsp:nvSpPr>
      <dsp:spPr>
        <a:xfrm>
          <a:off x="0" y="1768246"/>
          <a:ext cx="12052300" cy="8634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kern="1200" dirty="0" smtClean="0"/>
            <a:t>За допомогою цифрового маркетингу</a:t>
          </a:r>
          <a:endParaRPr lang="ru-RU" sz="3600" kern="1200" dirty="0"/>
        </a:p>
      </dsp:txBody>
      <dsp:txXfrm>
        <a:off x="42151" y="1810397"/>
        <a:ext cx="11967998" cy="779158"/>
      </dsp:txXfrm>
    </dsp:sp>
    <dsp:sp modelId="{BB43269F-59C1-46EC-9E19-B91C8AB2382A}">
      <dsp:nvSpPr>
        <dsp:cNvPr id="0" name=""/>
        <dsp:cNvSpPr/>
      </dsp:nvSpPr>
      <dsp:spPr>
        <a:xfrm>
          <a:off x="0" y="2631706"/>
          <a:ext cx="12052300" cy="2049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2661" tIns="45720" rIns="256032" bIns="4572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2800" kern="1200" dirty="0" smtClean="0"/>
            <a:t>Сторонами угод з цифрового маркетингу є суб’єкти з дистанційної торгівлі фармацевтичною продукцією (інтернет аптеки, служби доставки, онлайн аптеки) та кінцеві споживачі (пацієнти, приватні медичні заклади). Веб сайти таких суб’єктів можуть знаходитися за національної юрисдикції. </a:t>
          </a:r>
          <a:endParaRPr lang="ru-RU" sz="2800" kern="1200" dirty="0"/>
        </a:p>
      </dsp:txBody>
      <dsp:txXfrm>
        <a:off x="0" y="2631706"/>
        <a:ext cx="12052300" cy="20493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3B722D-D4AA-426C-86AE-07A8AB91CB90}">
      <dsp:nvSpPr>
        <dsp:cNvPr id="0" name=""/>
        <dsp:cNvSpPr/>
      </dsp:nvSpPr>
      <dsp:spPr>
        <a:xfrm rot="5400000">
          <a:off x="4888009" y="-1523777"/>
          <a:ext cx="1992270" cy="553801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900" kern="1200" dirty="0" smtClean="0"/>
            <a:t>Отриманню неправомірної вигоди фармацевтичними і медичними працівниками за просування такої продукції;</a:t>
          </a:r>
          <a:endParaRPr lang="ru-RU" sz="1900" kern="1200" dirty="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900" kern="1200" dirty="0" smtClean="0"/>
            <a:t>Спричиненню шкоди здоров’ю пацієнта.</a:t>
          </a:r>
          <a:endParaRPr lang="ru-RU" sz="1900" kern="1200" dirty="0"/>
        </a:p>
      </dsp:txBody>
      <dsp:txXfrm rot="-5400000">
        <a:off x="3115136" y="346351"/>
        <a:ext cx="5440763" cy="1797760"/>
      </dsp:txXfrm>
    </dsp:sp>
    <dsp:sp modelId="{9FDA0EA3-D362-4398-AEBA-8FADEC912A2C}">
      <dsp:nvSpPr>
        <dsp:cNvPr id="0" name=""/>
        <dsp:cNvSpPr/>
      </dsp:nvSpPr>
      <dsp:spPr>
        <a:xfrm>
          <a:off x="0" y="62"/>
          <a:ext cx="3115135" cy="249033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1. Неналежному виконанню своїх обов’язків фармацевтичним і медичним працівником, що полягає у просуванні певної продукції, іноді небезпечної для здоров’я конкретного пацієнта або яка не має необхідного терапевтичного ефекту і, </a:t>
          </a:r>
          <a:r>
            <a:rPr lang="uk-UA" sz="1500" b="1" kern="1200" dirty="0" smtClean="0"/>
            <a:t>як наслідок:</a:t>
          </a:r>
          <a:endParaRPr lang="ru-RU" sz="1500" kern="1200" dirty="0"/>
        </a:p>
      </dsp:txBody>
      <dsp:txXfrm>
        <a:off x="121568" y="121630"/>
        <a:ext cx="2871999" cy="2247202"/>
      </dsp:txXfrm>
    </dsp:sp>
    <dsp:sp modelId="{8F736489-31C2-4FEB-8F56-4C7DB1A9F488}">
      <dsp:nvSpPr>
        <dsp:cNvPr id="0" name=""/>
        <dsp:cNvSpPr/>
      </dsp:nvSpPr>
      <dsp:spPr>
        <a:xfrm rot="5400000">
          <a:off x="4888009" y="1091078"/>
          <a:ext cx="1992270" cy="553801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900" kern="1200" dirty="0" smtClean="0"/>
            <a:t>Значному підвищенню цін на лікарські засоби та медичні вироби;</a:t>
          </a:r>
          <a:endParaRPr lang="ru-RU" sz="1900" kern="1200" dirty="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900" kern="1200" dirty="0" smtClean="0"/>
            <a:t>Порушенню права пацієнтів на доступні, ефективні лікарські засоби та медичну продукцію;</a:t>
          </a:r>
          <a:endParaRPr lang="ru-RU" sz="1900" kern="1200" dirty="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900" kern="1200" dirty="0" smtClean="0"/>
            <a:t>Фальсифікації фармацевтичної продукції. </a:t>
          </a:r>
          <a:endParaRPr lang="ru-RU" sz="1900" kern="1200" dirty="0"/>
        </a:p>
      </dsp:txBody>
      <dsp:txXfrm rot="-5400000">
        <a:off x="3115136" y="2961207"/>
        <a:ext cx="5440763" cy="1797760"/>
      </dsp:txXfrm>
    </dsp:sp>
    <dsp:sp modelId="{CAC02BC3-9A91-4747-A7A5-06D239728E30}">
      <dsp:nvSpPr>
        <dsp:cNvPr id="0" name=""/>
        <dsp:cNvSpPr/>
      </dsp:nvSpPr>
      <dsp:spPr>
        <a:xfrm>
          <a:off x="0" y="2614917"/>
          <a:ext cx="3115135" cy="249033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2. Монополізації аптечної діяльності, що відбувається у прихованих формах і, </a:t>
          </a:r>
          <a:r>
            <a:rPr lang="uk-UA" sz="1500" b="1" kern="1200" dirty="0" smtClean="0"/>
            <a:t>як наслідок:</a:t>
          </a:r>
          <a:endParaRPr lang="ru-RU" sz="1500" kern="1200" dirty="0"/>
        </a:p>
      </dsp:txBody>
      <dsp:txXfrm>
        <a:off x="121568" y="2736485"/>
        <a:ext cx="2871999" cy="224720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E540F9-8FA9-49A8-A95F-B6FD731B0110}">
      <dsp:nvSpPr>
        <dsp:cNvPr id="0" name=""/>
        <dsp:cNvSpPr/>
      </dsp:nvSpPr>
      <dsp:spPr>
        <a:xfrm>
          <a:off x="3634922" y="0"/>
          <a:ext cx="8557077" cy="17102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 smtClean="0"/>
            <a:t>Як наслідок для всіх лікарів була розроблена схема взаєморозрахунків за рекомендовані для закупівлі пацієнтами фармацевтичної продукції  </a:t>
          </a:r>
          <a:endParaRPr lang="ru-RU" sz="2600" kern="1200" dirty="0"/>
        </a:p>
      </dsp:txBody>
      <dsp:txXfrm>
        <a:off x="3718409" y="83487"/>
        <a:ext cx="8390103" cy="1543259"/>
      </dsp:txXfrm>
    </dsp:sp>
    <dsp:sp modelId="{435EF8B1-8A75-48AB-8440-F9371A70EE69}">
      <dsp:nvSpPr>
        <dsp:cNvPr id="0" name=""/>
        <dsp:cNvSpPr/>
      </dsp:nvSpPr>
      <dsp:spPr>
        <a:xfrm>
          <a:off x="0" y="5134952"/>
          <a:ext cx="12192000" cy="1034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 smtClean="0"/>
            <a:t>Внаслідок цього фармацевтичні виробники та імпортери вимушені завищувати собівартість кінцевої продукції</a:t>
          </a:r>
          <a:endParaRPr lang="ru-RU" sz="2600" kern="1200" dirty="0"/>
        </a:p>
      </dsp:txBody>
      <dsp:txXfrm>
        <a:off x="50489" y="5185441"/>
        <a:ext cx="12091022" cy="933302"/>
      </dsp:txXfrm>
    </dsp:sp>
    <dsp:sp modelId="{ABBA6F07-5F3F-4B28-85D9-B90FFDA76548}">
      <dsp:nvSpPr>
        <dsp:cNvPr id="0" name=""/>
        <dsp:cNvSpPr/>
      </dsp:nvSpPr>
      <dsp:spPr>
        <a:xfrm>
          <a:off x="0" y="1768328"/>
          <a:ext cx="12192000" cy="2314260"/>
        </a:xfrm>
        <a:prstGeom prst="rect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7096" tIns="40640" rIns="227584" bIns="4064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3200" kern="1200" dirty="0" smtClean="0"/>
            <a:t>Великий сегмент ринку роздрібних продаж з аптек, за рекомендацією лікарів (під видом лікарських засобів) є продукція, що не зареєстрована як лікарські засоби (дієтичні добавки, продукти харчування для медичного використання тощо) </a:t>
          </a:r>
          <a:endParaRPr lang="ru-RU" sz="3200" kern="1200" dirty="0"/>
        </a:p>
      </dsp:txBody>
      <dsp:txXfrm>
        <a:off x="0" y="1768328"/>
        <a:ext cx="12192000" cy="2314260"/>
      </dsp:txXfrm>
    </dsp:sp>
    <dsp:sp modelId="{4BE5267B-AFB7-4FBE-90DC-9F0D93F20682}">
      <dsp:nvSpPr>
        <dsp:cNvPr id="0" name=""/>
        <dsp:cNvSpPr/>
      </dsp:nvSpPr>
      <dsp:spPr>
        <a:xfrm>
          <a:off x="0" y="4018960"/>
          <a:ext cx="12192000" cy="1034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 smtClean="0"/>
            <a:t>Жодна поставка до аптеки фармацевтичної продукції не здійснювалася без винагороди суб’єкта аптечної діяльності, підставою якої є маркетингова угода </a:t>
          </a:r>
          <a:endParaRPr lang="ru-RU" sz="2600" kern="1200" dirty="0"/>
        </a:p>
      </dsp:txBody>
      <dsp:txXfrm>
        <a:off x="50489" y="4069449"/>
        <a:ext cx="12091022" cy="93330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7139AA-1834-4A06-B5A4-35F69F46D4EA}">
      <dsp:nvSpPr>
        <dsp:cNvPr id="0" name=""/>
        <dsp:cNvSpPr/>
      </dsp:nvSpPr>
      <dsp:spPr>
        <a:xfrm>
          <a:off x="0" y="61891"/>
          <a:ext cx="12052300" cy="4586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0" i="0" u="none" kern="1200" dirty="0" smtClean="0"/>
            <a:t>Поступова (впродовж останніх років) ліквідація державних і комунальних аптечних закладів знизила доступність лікарських препаратів, що містять наркотичні засоби та психотропні речовини.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0" i="0" u="none" kern="1200" dirty="0" smtClean="0"/>
            <a:t>Негласна державна підтримка (зокрема органами місцевого самоврядування) монополізації аптечної діяльності та створення аптечних </a:t>
          </a:r>
          <a:r>
            <a:rPr lang="uk-UA" sz="2800" b="0" i="0" u="none" kern="1200" dirty="0" err="1" smtClean="0"/>
            <a:t>мегамереж</a:t>
          </a:r>
          <a:r>
            <a:rPr lang="uk-UA" sz="2800" b="0" i="0" u="none" kern="1200" dirty="0" smtClean="0"/>
            <a:t> призвели до мінімізації економічної конкуренції та зловживань монопольним становищем.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0" i="0" u="none" kern="1200" noProof="0" dirty="0" smtClean="0"/>
            <a:t>Мовчазна згода держави на розвиток маркетингових договорів на фармацевтичному ринку підвищила вартість лікарських засобів</a:t>
          </a:r>
          <a:r>
            <a:rPr lang="ru-RU" sz="2800" b="0" i="0" u="none" kern="1200" dirty="0" smtClean="0"/>
            <a:t>.</a:t>
          </a:r>
          <a:r>
            <a:rPr lang="uk-UA" sz="2800" kern="1200" dirty="0" smtClean="0"/>
            <a:t> </a:t>
          </a:r>
          <a:endParaRPr lang="ru-RU" sz="2800" kern="1200" dirty="0"/>
        </a:p>
      </dsp:txBody>
      <dsp:txXfrm>
        <a:off x="223890" y="285781"/>
        <a:ext cx="11604520" cy="413862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5AFEE6-2052-4958-951A-F2CD16DD79B7}">
      <dsp:nvSpPr>
        <dsp:cNvPr id="0" name=""/>
        <dsp:cNvSpPr/>
      </dsp:nvSpPr>
      <dsp:spPr>
        <a:xfrm>
          <a:off x="0" y="260138"/>
          <a:ext cx="12052300" cy="20005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0" i="0" u="none" kern="1200" noProof="0" dirty="0" smtClean="0"/>
            <a:t>Річ у тому, що на сьогодні відпуск лікарських засобів, які містять наркотичні речовини, переважно здійснюють лише державні та комунальні аптеки або господарські товариства, засновані з участю територіальних громад (тобто мають частку комунального майна). Як і ліки за референтними цінами для визначених верств населення, зокрема «чорнобильців</a:t>
          </a:r>
          <a:r>
            <a:rPr lang="ru-RU" sz="2300" b="0" i="0" u="none" kern="1200" dirty="0" smtClean="0"/>
            <a:t>».</a:t>
          </a:r>
          <a:endParaRPr lang="ru-RU" sz="2300" b="0" i="0" u="none" kern="1200" dirty="0"/>
        </a:p>
      </dsp:txBody>
      <dsp:txXfrm>
        <a:off x="97661" y="357799"/>
        <a:ext cx="11856978" cy="1805268"/>
      </dsp:txXfrm>
    </dsp:sp>
    <dsp:sp modelId="{0EDD147D-805F-4D50-9BEB-5BD6FCFB922F}">
      <dsp:nvSpPr>
        <dsp:cNvPr id="0" name=""/>
        <dsp:cNvSpPr/>
      </dsp:nvSpPr>
      <dsp:spPr>
        <a:xfrm>
          <a:off x="0" y="2279764"/>
          <a:ext cx="12052300" cy="20005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0" i="0" u="none" kern="1200" dirty="0" smtClean="0"/>
            <a:t>Питання забезпечення пацієнтів лікарськими препаратами, що містять наркотичні засоби та прекурсори, стало першою проблемою, з якою у перші ж дні війни зіштовхнулося чимало пацієнтів. На жаль, у нинішніх умовах цю проблему на нормативно-правовому рівні можна буде вирішити тільки після війни. Якщо знайдеться політична воля і державницькі настрої посадових осіб переважать бажання й надалі вирішувати особисті фінансові проблеми.</a:t>
          </a:r>
          <a:endParaRPr lang="uk-UA" sz="2300" b="0" i="0" u="none" kern="1200" dirty="0"/>
        </a:p>
      </dsp:txBody>
      <dsp:txXfrm>
        <a:off x="97661" y="2377425"/>
        <a:ext cx="11856978" cy="18052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0.17647" units="1/cm"/>
          <inkml:channelProperty channel="Y" name="resolution" value="40.42105" units="1/cm"/>
          <inkml:channelProperty channel="T" name="resolution" value="1" units="1/dev"/>
        </inkml:channelProperties>
      </inkml:inkSource>
      <inkml:timestamp xml:id="ts0" timeString="2018-09-20T19:56:59.65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18460 2710 0,'-38'0'797,"38"38"-391,-39-38-328,39 39-78,-38-1 16,38 1 0,0 38 15,-39-77-16,39 38 298,0 1-282,0 38-15,39-39 15,-39 1 235,0-1-235,0 1-15,0-1 15,0 39 16,0-38 0,0-1-32,0 1 63,0-1 0,-39 1-15,1-1-47,0 1 15,-1-39-16,1 0 17,-1 0-32,1 0 31,-1 0-15,-38 38-16,77 0 15,-38-38 1,-39 0 15,38 0 0,1 39-15,-1-39-16,1 0 31,-1 0 47,1 0-62,-1 0-16,1 38 0,-1-38 16,-38 0-1,0 0 1,39 0 15,-39 39-15,38-39-16,1 0 47,-1 0-16,1 38-31,-1-38 15,1 0 1,0 0 0,-1 0-1,1 0 17,-1 0-17,1 0 1,-1 0 15,1 0-31,-1 0 0,1 0 16,-39 0-1,38 0 1,1 0 0,-39 0-16,38 0 15,1 0 1,-1 0-16,1 0 0,-1 0 15,-38 0 1,39 0 0,-1 0-16,1 0 15,-1 0-15,1 0 16,-39 0 0,38 0-16,1 0 15,-39 0-15,39 0 16,-1 0-1,1 0-15,-1 0 16,1 0 0,-1-38-16,-38-1 31,39 39-15,-1 0-16,1 0 15,-39 0 1,0-38-1,38-1-15,1 39 16,-1 0-16,1 0 16,-1 0-16,1 0 0,-1 0 15,-38 0 1,39 0 0,-1 0-1,1 0 1,-39 0-16,38 0 15,1 0 1,-1 0-16,1 0 16,-39-38-1,39 38 1,-1 0 0,1-38-16,-1 38 15,1 0 1,-1 0-1,1 0 1,-1-39 0,1 39 31,-39 0-16,38 0 0,1 0-15,-1 0-16,1 0 15,-1 0-15,1 0 16,-1 0-16,-38 0 16,39 0-1,-1 0-15,1 0 16,-1 0-16,1 0 15,-1 0-15,1 0 16,-39 0-16,38 0 16,1 0-1,-39 0-15,0 0 16,39 0-16,-78 0 16,39 0-16,39 0 15,-1 0-15,1 0 16,-1 0-16,1 0 31,-1 0-31,1 0 16,-1 0-16,1 0 15,-39 0 1,38 0 0,1 0-16,-1 0 15,1 0-15,-1 0 16,1 0-16,-1 0 15,-38 0 1,39 0-16,-1 0 16,1 0-16,0 0 15,-39 0 1,0 0-16,0 0 0,0 0 16,0 0-1,0 0-15,-39 0 16,39 0-16,0 77 15,0-77 1,0 0-16,39 0 16,-39 38-16,0-38 15,0 0-15,38 39 16,1-39-16,-39 0 16,39 0-16,-1 38 15,1-38-15,-1 0 16,1 0-1,-1 0-15,-38 0 16,39 0 0,-1 0-1,1 0-15,-1 0 16,1 0 0,-1 0-1,1 0-15,-39 0 16,38 0 15,1 0-15,-1 0-16,1 0 15,-39 0-15,38 0 16,-38 0 0,-38 0-16,76 0 15,-37 0-15,37 0 16,-38 0-16,0 0 0,39 0 15,-1 0 1,1 0-16,-39 0 16,0 0-1,38 0-15,1 0 16,-1 0 15,1 0-31,-1 0 0,1 0 16,-39 0-1,38 0-15,1 0 16,-1 0-16,-38 0 16,39 0-1,-1 0 1,1 0-16,-1 0 16,1 0-16,-39 0 15,39 0 1,-1 0-1,1 0-15,-1 0 16,-38 0-16,39 0 16,-1 0-1,-38 0-15,0 0 16,39 0-16,-1 0 16,1 0-16,-78 0 15,78 0 1,-39-38-16,0 38 15,0 0-15,0 0 16,0 0-16,38 0 0,1-39 16,-1 39-1,1 0 1,0 0-16,-1 0 16,1 0-16,-1 0 15,1 0-15,-78-38 16,78 0-16,-39 38 0,0 0 15,38 0 1,1 0-16,-1 0 16,1 0-1,-1 0 1,1-39-16,-39 1 16,38 38-1,1 0-15,-1 0 16,-38-39-16,77 1 15,-77 38 1,39 0 0,-1 0-1,1 0-15,-1-39 16,1 39-16,0 0 0,-39 0 16,38 0-1,-38 0 1,39 0-1,-1 0 1,1 0-16,-1 0 31,1 0-31,-1 0 16,1-38-16,-39 38 31,38 0-15,1 0-1,-1 0 1,1 0-16,-1 0 16,-38 0-1,39 0 1,-1 0 0,-38 0-16,39 0 15,-1 0-15,1 38 16,-1-38-16,1 0 31,-39 39-15,39-39-1,-1 0-15,-38 38 16,39-38-16,-39 0 31,0 39-31,38-39 0,1 38 16,-1-38-1,1 0-15,-1 0 16,1 39-16,-1-39 16,1 0-16,-39 0 15,0 0 1,38 0-16,1 0 16,-1 0-16,1 0 15,-1 0-15,-38 0 16,39 0-1,-1 0 1,1 0-16,-1 0 16,1 0-1,0 0-15,-1 0 16,-38 0 15,39 0-15,-1 0-1,1 0-15,-1 0 16,1 0 0,-39 0-1,38 0 1,1 0-16,-1 0 16,1 0-1,-1 0 16,1 0-15,-1 0 0,-38 0-1,77 38 1,-38-38 0,-1 0-1,1 38 1,-1-38 15,1 0-15,-1 0-1,1 0-15,-1 39 16,1-39-16,-1 0 16,1 0-16,-1 0 15,1 0 1,0 38-16,-1 1 15,-38-39-15,39 0 16,-1 0-16,1 0 31,-1 0-31,1 0 16,-1 0 0,1 0-1,-1 0 1,1 0-16,-1 0 15,-38 0 1,39 0 15,-1 0-31,1 0 16,-1 0 0,1 0-16,-1 0 15,-38 0-15,39-39 31,-1 39-31,39-38 16,-38 38 0,-39-39 31,38 1-32,-38 0 1,77-1-1,0-38 17,-38 39-32,38-1 15,0 1 1,0-1-16,-38-38 0,-1 77 16,39-77-16,0 0 15,0 39 1,0-39-1,0 0 1,-38 0 15,-1 38-31,39 1 16,0-1 0,0 1-16,0-1 15,0 1 1,0-1-16,0-38 31,-38 77-31,38-38 0,0-39 16,0 39-16,-39-1 15,39 1 1,-38-39 0,38 0-1,0 38 16,-39 1-31,39-39 16,0 38 0,0 1-16,-38-39 15,38 38 1,-39 39 0,39-77-1,0 39 16,0-1-15,0 1-16,-38-1 31,38 1-31,0-1 32,-39 1-32,39-39 31,-38 38-16,38 1 1,0-1 0,0 1-1,0-1 1,0 1 15,0 0-15,0-1-1,0-38 1,38 39 15,1-39 1,-39 38-32,38 1 15,1-1-15,-39 1 31,38-1-31,39 1 32,-77-1-1,39 1-15,-1-1-1,1 39 1,-1 0-1,-38-77-15,39 77 16,-1-77 0,0 39 31,1 38-47,-1-39 15,-38 1-15,39 38 16,-1 0-16,-38-39 15,39 39 1,-1-38-16,1 38 31,38-39-31,-77 1 16,38 38-16,1 0 31,-1 0-15,1-39-1,-1 39-15,1 0 16,-1 0-16,1-38 16,-1 38-1,39 0 1,-38 0 0,-1 0-1,1 0 16,-1 0-31,1 0 16,38 0 0,0 0-1,-39 0 1,116 0 0,-77 0-16,-39 0 15,1 0-15,-1 0 0,1 0 16,-1 38-1,1 1-15,-1-39 16,1 0-16,-1 0 16,78 38-16,-39 1 15,0-39-15,38 0 32,-38 38-32,77 39 0,0-38 15,-77-39-15,0 38 16,-39-38-16,39 0 15,-77 39 1,39-39 0,38 0 15,-39 0-15,39 0-16,-38 0 15,-1 0 1,1 0 15,-1 0-15,1 0-1,-1 0-15,1-39 16,-1 39 0,1 0-1,38 0-15,-39 0 16,1 0-16,38-38 15,0-1-15,0 39 16,-1 0-16,40-38 16,-39-1-16,0 1 15,-39 38-15,39 0 16,39 0-16,38-77 16,-39 77-16,1 0 15,-39 0-15,-39 0 0,1 0 31,-1 0-15,1 0 0,-1 0-16,1 0 15,37 0 17,-37 0-17,38 0-15,0 0 0,-39 0 16,39 0-16,0 0 15,39 0-15,-39 0 16,-39 0-16,1 0 16,-1 0-1,1 0-15,38 0 0,0 0 16,38 0-16,1 0 16,37 0-16,1 38 15,0-38-15,-38 77 16,-39-77-16,0 0 15,0 0-15,0 39 32,-39-1-32,39-38 15,-38 0-15,-1 0 16,39 0-16,-38 0 16,38 0 15,-39 0-16,1 0-15,-1 0 16,0 0-16,1 0 16,-1 0-16,1 0 15,38 0 1,-39 0 0,39 39-16,-38-1 15,-1-38-15,1 0 16,-1 0-16,1 0 15,-1 0-15,39 0 32,-38 0-17,-1 0-15,1 0 32,-1 0-32,1 0 15,-1 0 1,1 0-16,38 0 31,-39 0-15,39-38-16,-38 38 15,-1 0-15,1 0 16,-1-39-16,0 39 16,78 0-16,-1 0 15,-38-38-15,-38 38 16,-1 0-16,39-39 15,-38 39-15,-1 0 16,39 0 0,0 0-16,0 0 15,0 0-15,39 0 16,-1 0-16,-38 0 16,38 0-16,-38 0 15,39 0-15,-39 0 16,0 0-16,-39 39 15,39-1-15,39 1 16,-39-39-16,0 0 16,-39 0-16,1 0 15,38 0-15,-39 0 16,1 0-16,-1 0 16,1 0-16,-1 0 15,1 0-15,38 0 16,-1 0-1,-37 0-15,-1 0 16,39 0-16,-38 0 16,-1 0-16,1 0 15,-1 0-15,1 0 32,-1 0-17,1 0-15,115 0 16,-39 0-16,-38 0 15,-38 0-15,-1 0 16,1 0-16,38 0 16,-39 0-1,39 0-15,-38 0 16,-1 0-16,1 0 16,-1 0-16,0 0 15,39 0-15,0 0 16,-38 0-16,-1 0 15,1 0-15,38 0 32,-39 0-17,1 0 1,38 0-16,-39 0 16,1 0-16,38 0 15,-39 0-15,1 0 16,-1 0-16,78 0 15,-39 0-15,-39 0 0,1 0 16,-1 0-16,39 0 16,-38 0-1,37 0 1,-37 0-16,38 0 16,38 0-16,1 0 15,-78 0 1,39 0-16,-77 38 15,77-38-15,-38 0 16,38 0 15,-39 0-15,1 0 0,-1 0-16,1 0 0,-1 0 15,39 0 1,-38 0-1,-1 0 1,1 0 0,-1 0-16,1 0 15,-1 0-15,1 0 0,37 0 16,-37 0 0,-1 0-1,1 0 1,-1 0-1,1 0-15,38 0 32,-39 0-32,1 0 15,38 0 1,-39 0 0,1 0-16,-1 0 15,1 0-15,-1 0 16,1 0-16,-1 0 15,78 0-15,-78 0 16,1 0-16,38 0 16,-39 0-16,1 0 15,-1 0-15,39 0 16,-38 0 0,-1 0-16,0 0 15,1 39 1,38-1-16,-39-38 15,39 0 1,-38 0 0,-1 0-16,1 0 15,-1 0-15,1 0 16,-1 0-16,1 0 16,-1 0-16,1 0 0,38 0 15,0 0-15,-39 0 16,1 0-16,38 0 15,-39 0 1,1 0-16,-1 0 16,1 0-1,-1 39-15,1-1 0,-1-38 16,1 0-16,37 0 16,1 0-16,-38 0 15,-1 0-15,1 0 16,38 0-16,-39 0 47,1 0-47,-1 0 0,1 0 15,-1 0 1,1 0-16,-1 0 16,-38-38-16,39 38 15,-1 0-15,1 0 16,-1 0-1,1 0-15,-1 0 0,1 0 16,-1 0-16,1 0 16,38 0-16,0 0 15,0 0 1,-39 0 0,1 0-16,37 0 15,1 0 1,0 0-16,-38 0 15,38 0-15,-39 0 16,1 0-16,-1 0 16,1 0-16,-1-39 15,1 39-15,38 0 32,-39-38-32,39 38 15,0 0-15,-77-39 16,39 39-16,-1 0 15,1-38-15,-1 38 16,39 0 15,-38 0-31,38 0 16,-39 0-16,39 0 16,0 0-16,38 0 15,-38 0-15,0 0 16,0 0-16,-38 0 15,38 0-15,38 0 32,-38 0-32,-38 0 15,-1 0-15,1 0 16,38 0-16,-39 0 16,1 0-16,-1 0 15,1 0-15,-1 0 16,1 0-16,38 0 15,-1 0 1,-37 0 0,-1 0-16,39 0 15,0 0-15,0 0 16,0 0-16,0 0 16,-38 0-1,115 0 1,-39 0-16,-38 0 15,-38 38-15,-1 1 16,39-39-16,-38 0 16,38 38-1,-77 1 1,38-39 0,-38 38-1,39-38-15,-1 39 16,0-39-16,39 77 15,-38-77 1,38 0 0,-39 38-16,1 1 15,-1-39 17,1 77-32,38-77 0,-77 38 0,38-38 15,-38 39 16,39-1-31,-39 1 32,77-39-32,-77 38 15,38-38-15,-38 39 16,39-1-16,-1-38 16,-38 39-1,39 37 1,-1-37-1,-38-1-15,39 1 16,-1-39-16,-38 38 16,39-38-16,-39 39 15,38-1 1,1-38-16,-39 39 16,38 38 15,1-39 63,-1 1-79,-38-1 16,39 1-15,-39-1 0,0 1-16,38-39 15,1 77-15,-39-39 78,0 1-31,0 38-47,0-39 32,0 39 14,0-38-14,0-1-17,-39 1 1,39 38 78,-38-39-79,-1-38 1,39 77 0,-38-77 15,-1 38 0,39 1-15,-38-39-1,38 38 1,-39-38 15,39 39-31,-38-39 16,-1 38-16,1-38 15,38 39 17,-39-1-32,1-38 0,-1 0 15,39 39-15,-77-1 16,39 1 0,-1-39-1,1 0 1,-1 0-1,1 0 1,-1 0-16,1 0 16,-1 0-16,1 0 15,38 38-15,-39 1 16,-38-39-16,39 0 16,-1 0-16,1 38 15,-1-38 1,1 0-16,0 0 31,-1 0-15,1 0-1,-39 0 1,38 0 15,1 0 0,-1 0-31,1 0 16,-1 0 0,1 0-1,-1 0-15,-38 0 47,39 0 16,-1 0-63,1 0 31,-1 0-15,1 0-16,-39 0 46,77-38-46,-39 38 32,1 0-17,-1-39-15,1 39 16,-1 0-16,1 0 47,-1-38-47,-38 38 47,39 0-16,-1-39-15,-37 39 15,37 0 16,1 0-47,-1 0 31,1 0-31,-1 0 16,1-38-1,-39 38 1,38 0-1,1-39 1,-1 39-16,-38-38 16,39 38-16,-1 0 15,1 0-15,-1 0 16,1 0 0,-1 0-1,1 0-15,-39 0 31,38-39-31,1 39 32,-1 0-17,1 0 32,-1 0-31,1 0-16,-1 0 15,1 0 1,-1 0-16,-37 0 31,37 0 1,1 0-32,-1 0 15,1 0 16,-1 0-15,-38 0 0,39 0-1,-1 0 1,1 0 0,-1 0-16,1 0 15,-1 0 1,1 0-16,-39 0 15,38 0 1,1 0 0,-1 0-16,1 0 0,-1 0 15,-38 0 17,0 0-1,0 0 0,39 0 0,-1 0-15,1 0 31,-1 0-47,1 0 15,0 0-15,-1 0 63,1 0-47,-1 0-1,1 0-15,-1 0 16,1 0-1,-1 0 1,1 0-16,-39 0 47,38 0-31,1 0-1,-39 0 1,38 0-1,1 0 1,-1 0 0,1 0 15,-1 0-31,-38 0 31,39 0 47,-1 0 172,1 0-203,-1 0 0,1 0-31,-1 0 31,1 0-32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0.17647" units="1/cm"/>
          <inkml:channelProperty channel="Y" name="resolution" value="40.42105" units="1/cm"/>
          <inkml:channelProperty channel="T" name="resolution" value="1" units="1/dev"/>
        </inkml:channelProperties>
      </inkml:inkSource>
      <inkml:timestamp xml:id="ts0" timeString="2018-09-20T19:57:12.993"/>
    </inkml:context>
    <inkml:brush xml:id="br0">
      <inkml:brushProperty name="width" value="0.26667" units="cm"/>
      <inkml:brushProperty name="height" value="0.53333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347 156 0,'77'0'47,"-39"0"0,1 0-31,-1 0-1,1 0-15,-1 0 16,0 0-16,78 0 15,38 0-15,77 39 16,-39-1-16,39-38 16,-77 0-16,38 0 31,-38 0-31,-38 0 0,38 0 16,-39 0-16,-38 0 15,0 0-15,-38 0 16,38 0-16,0 0 15,38 0 1,1 0-16,-1 0 16,39 0-16,-39 0 0,39 0 15,-38 0-15,-1 0 16,-38 0-16,-38 0 16,-1 0-1,1 0-15,-1 0 16,1 0-16,-1 0 31,78 0-31,-39 0 16,38 0-16,77 0 15,39 0-15,-77 0 16,39 0-16,115 0 16,-78 0-16,-37 0 15,-39 0-15,77 0 16,-77 0-16,-39 0 15,1 0-15,-1 0 16,-38 0-16,-38 0 16,76 0-16,-38 0 15,0 0-15,154 39 16,-77-39-16,0 0 16,0 0-1,38 0-15,39 0 16,-77-39-16,-39 1 15,1-1-15,-78 39 16,1 0-16,38-38 16,38-1-16,-76 39 15,38 0-15,-39-38 16,39 38-16,39 0 16,-1 0-16,-38 0 15,0 0-15,38 0 16,-38 0-16,0 0 15,39 0-15,-1 0 16,1 0-16,-39 0 16,38 0-16,-38 0 0,0 0 15,0 0-15,0 0 16,-38 0-16,37 0 16,1 0-16,-38 0 15,-1 0-15,39 0 16,-38 0-16,76 38 31,1-38-31,-1 0 16,-38 0-16,0 0 15,0 0-15,0 0 16,0 0-16,-38 0 16,-1 0-16,1 0 15,-1 0-15,1 0 16,37 0-16,1 0 0,39 0 15,-39 0-15,0 0 16,0 0-16,-39 0 16,39 0-16,0 0 15,-38 0-15,38-38 16,0 38-16,0 0 31,38 0-31,1 0 16,-39 0-16,-1 0 15,-37 0-15,-1 0 16,78 0-16,-78 0 16,39 0-1,0 38-15,0-38 16,0 0-16,0 0 0,77 0 16,39 39-16,-39 38 15,-1-77-15,40 77 16,-78-77-16,-38 38 15,-38 1-15,38-39 16,0 0-16,-39 0 16,39 0-16,0 0 15,0 38-15,39 39 16,-1-77-16,1 38 16,-1-38-16,-38 0 15,38 39-15,-38-39 16,0 38-1,-38-38 1,38 0-16,-77 39 0,38-39 16,1 0-1,-1 0-15,1 0 16,76 0-16,1 0 16,-1 0-16,39 38 15,-77-38-15,0 0 16,0 0-16,-39 0 0,78 0 15,-78 0-15,1 0 16,-1 0-16,39 0 16,0 0-16,0 0 15,0 0-15,0 0 16,0 0 0,0 0-16,-38 0 15,-1 0 1,1 0-16,-1 0 15,78 0-15,-78 0 16,0 0-16,39-38 16,0-1-16,-38 1 15,-39-1-15,38 1 16,1 38-16,38-38 16,-39 38-1,39 0 1,-38 0-16,-1-39 15,1 39 17,-1 0-32,1 0 15,-1 0-15,1 0 16,-1 0-16,1 0 16,76 0-16,1 0 15,-39 39-15,0-39 16,-39 38-16,39-38 47,0 38-32,-39-38 1,1 0 0,76 0-16,-76 39 15,-1-39 1,1 0-1,-1 0-15,1 0 16,-1 0-16,39 0 16,39 38-1,-39-38 1,0 0-16,0 0 31,-39 77-31,1-77 0,38 0 16,-39 39-1,39-39-15,-39 0 16,1 0-16,38 0 16,-39 38-1,1-38-15,76 0 16,-115 39-16,39-39 0,38 38 16,-39-38-1,1 0 1,-1 0-16,1 0 15,38 0-15,-77 39 16,77-39-16,-39 0 31,1 77-15,-1-77 0,1 38-16,-1 1 15,39-1-15,77 78 16,-115-78-16,-1 1 15,0-39 1,1 0-16,38 38 0,-39 1 16,1-1-16,-1-38 15,1 39 126,-39-1-47,0 1-63,-39-39-31,1 38 16,-1-38-16,1 0 15,-39 0-15,-115 39 16,-1-39-16,1 0 15,-39 0-15,38 0 16,116 0-16,0 0 31,0 0-31,39 0 16,-1 0-16,1 0 16,-39 0-1,39 0 1,-1 0-1,1 0-15,-39-39 16,0 39-16,0 0 0,0 0 16,38 0-16,-38 0 15,39 0-15,-1 0 16,1 0-16,-1 0 16,1 0-16,-1 0 15,1 0-15,-1 0 16,-38 0-16,0 0 15,-38 0-15,0 0 16,-39 0-16,38 0 16,-38 0-16,39 0 15,-78-38-15,116 38 16,0-39-16,0 39 31,0 0-31,-38-38 0,38 38 16,-77-39-16,39 39 15,-1 0-15,1 0 16,38 0-16,0 0 16,0 0-16,-39 0 15,1-38-15,38-1 16,0 1-16,38 38 0,-38 0 16,1 0-16,37 0 15,1 0 1,-39 0-16,38 0 15,-38 0 1,39 0 15,-1 0-31,-38 0 16,39 0-16,-1 0 16,-76 0-16,38 0 15,38 0-15,1 0 16,-1 0-16,1 0 15,-1 38-15,-38-38 16,39 0-16,-78 39 0,39-39 16,1 0-16,37 38 15,1-38-15,-1 39 16,39-1 0,0 1-16,-38-1 15,-1-38 16,1 0-31,-1 0 16,-38 39-16,39-39 16,-1 38-16,-38-38 15,39 0-15,-1 39 16,1-39-16,-39 38 16,38 1-16,-38-39 15,0 0-15,0 38 0,0 0 16,-38-38-16,38 39 15,-38-1-15,76-38 16,1 0-16,-1 0 16,1 0-1,-1 0-15,1 0 16,-39 0-16,0 0 0,38 0 16,1 0-16,-39 0 15,-39 0-15,1 0 16,38 0-16,-39 0 15,78 0-15,-1 0 16,-38 0-16,39 0 31,-39 0-31,0 0 16,0 0-16,39 0 16,-1 0-16,-38 0 15,-38 0-15,-1 0 16,1 39-16,38-39 15,0 0-15,0 0 16,38 0-16,-38 0 16,0 0-16,39 0 15,-77 0-15,-39 0 16,0 0-16,0 0 16,0 0-16,38 0 15,1 0-15,38 0 16,-39 0-1,1 0-15,38 0 16,-38 0-16,38 0 16,38 0-16,1 0 15,-39 0-15,0 0 16,0 0-16,0 0 16,0 0-16,0 0 15,0 0-15,-39 0 16,78 0-16,-1 0 15,-38 0-15,-38 0 16,38 0-16,-77-39 16,39 39-16,38 0 15,0 0-15,0 0 16,0 0-16,38 0 0,-38 0 16,39 0-16,-1 0 15,1 0-15,-39 0 16,0 0-16,0 0 15,0 0-15,0-38 16,-38 38-16,-1-39 31,39 39-31,0 0 16,0 0-16,-38 0 16,-1 0-16,1-38 15,-1-39-15,-76 77 16,115 0-16,-39 0 15,-37-77-15,76 77 16,-39-38-16,-38-1 0,77 39 16,-38 0-16,-1 0 15,1-38-15,-1 38 16,39 0-16,0-39 16,0 1-16,-38-1 15,0 1-15,76 38 31,1 0-31,-39 0 16,38 0-16,-38 0 16,39-39-1,-1 39 1,-38-38-16,39 38 16,-1 0-16,1 0 15,-1 0-15,-38 0 0,39 0 16,-1 0-16,1 0 15,-78 0-15,78 0 16,-39 0 0,38 0-1,1 0-15,0 0 32,-1 0-32,1 0 0,-39 0 15,0 0 16,38 0-31,-38 0 16,0 0-16,0 0 16,0 38-16,-38-38 15,-1 39-15,-38-1 0,39-38 16,76 39-16,-38-39 16,1 0-16,-1 38 15,0-38-15,38 39 16,-38-39-16,0 38 15,-38-38-15,38 0 16,-39 0-16,1 0 0,38 0 16,0 0-16,0 0 15,0 0-15,0 0 16,-38 0 0,38 0-16,0 0 15,38 0-15,1 0 31,-1 0-31,1 0 16,-1 0-16,1 0 16,-1 0-16,-38 0 15,0 0-15,0 0 16,0 0-16,39 0 16,-39 0-16,38 0 15,1 0-15,-1 0 16,1 0-16,-39 0 31,38 0-15,1 0-1,-1 0-15,1 0 16,0 0 0,-1 0-16,1 0 15,-39 0 48,38 0-48,1 0 1,38 39 0,-39-1-16,39 1 15,0-1 1,-38-38-16,38 77 15,-39-77 1,39 77 0,-38-77-1,-1 38 1,1 1 0,38-1-1,-39 1-15,39-1 31,0 39-31,-38-38 16,-1-1-16,39 1 125,77-1-62,-77 1-48,77-39 1,-38 0 31,38 0-16,-39 0 0,1 0-31,-1 0 16,1 0-1,-1 0 1,1 0 0,-1 0-1,39 38 1,-39-38 0,1 0-1,-1 0-15,1 0 16,-1 0-1,1 0-15,-1 0 16,39 0 0,-38 0 15,-1 0-15,39 0-1,-38 0-15,-1 0 16,1 0-16,38 0 31,-39 0 0,1 0 1,-1 0-32,1 0 15,-1 0-15,1 0 16,38 0-16,0 0 0,0 0 15,0 0-15,-1 0 16,-37 0 0,-1 0-16,1 0 15,-1 0-15,1 0 0,38 0 16,-39 0 0,39 0-16,0 0 15,0 0-15,0 0 16,-38 0-1,76 0-15,-38 0 0,39 0 32,-39 0-32,38 0 15,0 0-15,-76 0 16,-1 0-16,78 0 16,-78 0-16,1 0 15,-1 0-15,78 0 16,-1 0-16,1 0 15,-1 0-15,116 0 0,-77 0 16,0 0-16,38 0 16,39 0-16,0 0 15,39 0-15,-39 0 16,-78 0-16,-37 0 16,38 0-16,-77 0 15,38 0-15,39 0 0,0 0 16,39 0-1,76 0-15,-77 0 16,1 0-16,-39 0 16,-39 0-16,-38 0 15,-38 0-15,-1 0 32,1 0-32,38 0 15,-39 0 1,39 0-16,-38 0 15,-1 0-15,1 0 16,-1 0-16,0 0 16,1 0-1,38 0 17,-39 0-17,1 0 1,-1 0-16,1 0 15,-1 0-15,1 0 16,-1 0 0,78 0-16,-1 0 15,-38 0-15,39 0 16,-1 0-16,1 0 16,-39 0-16,38 39 15,0-39-15,1 0 16,-1 38-16,1 39 15,76-38-15,-38-1 0,77-38 16,-38 39-16,-40 38 16,-37-39-16,-39 1 15,-39-39 1,1 0-16,38 0 16,-39 0-1,1 0 1,-1 0-16,39 0 15,-38 0 17,-1 0-17,1 0 17,-1 0-32,1 0 15,38 0 1,-39 0-16,1 0 15,-1 0 1,39 0-16,0 0 16,-38-39-16,-1 39 15,39 0-15,-39-38 0,1 38 16,-1 0-16,39 0 16,0 0-16,0-39 15,0 39-15,0 0 16,-38 0-16,38-38 15,0 38-15,38 0 32,-38 0-32,0 0 0,0 0 15,-38 0-15,38-39 16,-1 1-16,-37 38 16,-1 0-16,39 0 15,0 0 1,-38 0-1,-1 0-15,1 0 16,-1 0-16,39 0 16,-38 0-16,38 0 15,-39 0 1,39 0-16,-38 0 16,38 0-16,-39 0 15,39 0 1,-38 0-16,38 0 15,38 0-15,-38 0 16,0 0-16,0 0 16,0-39-16,-39 1 15,1 38-15,-1 0 47,1 0-31,-1 0-16,1 0 15,-1 0 1,39 0 0,-38 0 15,-1 0-15,1 0-16,-1 0 15,1 0-15,38 0 16,-39 0-1,1 0 17,38 0-32,-39 0 15,1 0-15,38 0 16,0 0-16,-39 0 16,0 0-16,1 0 15,38 0 32,0 38-31,-39-38-1,1 0 1,-1 39 0,1-39 15,-1 38-16,1-38 1,-1 0 15,39 0-15,-38 0 31,-1 0-16,1 39 78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0.17647" units="1/cm"/>
          <inkml:channelProperty channel="Y" name="resolution" value="40.42105" units="1/cm"/>
          <inkml:channelProperty channel="T" name="resolution" value="1" units="1/dev"/>
        </inkml:channelProperties>
      </inkml:inkSource>
      <inkml:timestamp xml:id="ts0" timeString="2018-09-20T19:37:21.71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6248 670 0,'0'-39'625,"0"1"-563,0-39-31,0 0 63,-38 39-47,38-1-16,0 1 157,0-1-126,0 1-30,0-39 264,38 38-264,-38 1-17,39 38 1,-1 0 0,1-39-16,-1 1 31,39 38 0,-77-39-15,39 39 265,-1 0-234,1 0-32,-1 0 17,1 0-17,-1 39 1,1-39 0,-1 0 140,1 0-141,-1 0 1,1 38 0,-39 1-1,38-39-15,39 38 47,-39-38-47,1 39 16,-1-39-1,1 0 1,-1 0 15,1 0-31,-1 0 16,1 0 0,-1 0-16,39 0 15,-38 0 16,-1 0-15,1 0-16,-1 0 0,1 0 16,-1 0-1,39 0-15,-38 0 16,38-39 0,-39 1-1,1 38-15,-1 0 16,1 0-1,-1 0 17,1 0-17,-1 0-15,1 0 47,-1 0-47,39 0 31,-39 0-15,1 0-16,-1 0 16,1 0-16,-1 0 15,39 0 1,-38 0-16,-1 0 0,39 0 16,-38 0-16,38 0 15,0 38 1,38 1-16,-38-39 15,0 0-15,0 0 16,-38 0-16,-1 0 16,1 0-1,-1 0-15,1 0 16,-1 0-16,0 0 16,39 0-16,0 0 15,-38 0-15,-1 0 16,39 0-16,-38 0 15,-39 38 1,38-38-16,1 0 16,-1 0 15,1 0-15,-1 0-1,1 0-15,-1 0 16,1 0-16,-1 0 15,39 0 1,-38 0 0,-1 0-1,1 0 1,-1 0 15,1 0-31,38 0 16,-39 0 15,1 0-15,-1 0-16,1 0 15,-1 0 1,0 0-16,1 0 16,38 0-1,-39 0 1,1 0-16,38 0 31,-77-38 0,38 38-31,1 0 0,-1 0 16,1 0 0,38-39-1,-39 39 1,39 0 31,-38 0-32,-1 0-15,1 0 16,-1 0-16,1 0 16,-1 0-16,1 0 15,38 0 1,-39 0-1,1 0 1,-1 0 0,1 0-1,-1 0-15,39 0 32,-39 0-1,1 0-31,-1 0 15,1 0 1,-1 0-16,1 0 16,-1 0-1,39 0 1,-38 0 15,-1 0-15,1-38-16,-1 38 15,1 0 1,-1 0 0,1 0-1,38 0 1,-77-39 0,38 39-1,1 0 1,-1 0-16,1 0 15,-1 0-15,39 0 16,-38 0 15,-1 0-31,1 0 16,-1 0-16,1 0 16,-1 0-16,1 0 15,-1 0-15,0 0 31,39 0-31,-38 0 32,-1 0-17,1 0-15,-1 0 16,1 0 0,-1 0-16,1 0 15,38 0-15,-39 0 16,1 0-1,-1 0 1,1 0-16,-1 0 16,39 0-1,-38 0 1,38 0 0,-39 39-1,1-39-15,76 38 16,-76-38-1,-1 0-15,39 0 16,-38 39 15,-1-39-31,0 0 16,1 0 0,-1 0-16,1 0 15,-1 0-15,1 0 16,-1 0-1,39 38 1,-38-38 0,-1 0-1,1 0-15,-1 39 16,1-39-16,-1 0 16,39 0-16,-38 0 15,38 0 16,-39 0-15,1 0 0,-1 38-16,1 1 15,-1-39-15,1 0 16,-1 0-16,39 0 16,-38 0-1,-1 0 1,39 0-16,-39 0 15,1 0 1,-1 38-16,1 1 16,-1-39-1,39 0 1,-38 0 0,-1 0-1,1 0 1,-1 0-16,1 0 15,38 0 1,-39 0 15,1 0-15,-1 0 0,1 0-16,-1 0 15,1 0 1,-1 0-1,39 0 17,-38 0-1,-1 0-31,39 0 16,-38 0-1,-1 0 16,1-39-15,-1 39-16,1 0 47,37-38-16,-37 38 16,-1 0-31,1-39-16,-1 39 15,1 0 1,-1 0 0,1-38-1,38 38 16,-39 0 16,1 0-31,-39-39-16,77 39 16,-39 0-1,1 0 1,-1 0-1,1 0 1,-1 0 0,1 0-16,-1 0 15,1 0-15,-1 0 16,1 0-16,38-38 16,0 38-1,-39 0 16,1 0-31,38 0 16,-39 0-16,39 0 16,38 38-16,-76-38 15,38 0-15,0 39 16,0-39-16,0 0 16,-39 0-16,1 0 15,-1 0-15,39 0 16,-38 0 15,-1 0-15,39 0-1,-38 0 1,-1 0 0,1 0-16,38 0 15,-39 0 1,39 0-1,-38-39-15,-1 39 16,0 0-16,1 0 31,-1 0-31,1 0 0,-1 0 16,78 0 0,-39 0-16,0 0 15,-39 0-15,1 0 16,38 0-16,-39 0 15,1 0 1,-1 0-16,1 39 0,-1-39 16,1 0-1,-39 38-15,77-38 16,-39 0 0,1 0 30,-1 39-30,1-39 0,-1 0-1,39 38 1,-38-38-16,-1 0 16,0 39-16,1-39 15,-1 0-15,39 0 0,0 0 16,39 38-16,-78-38 15,39 0-15,-38 38 16,-1-38-16,1 39 16,-1-39-1,-38 38-15,77-38 16,-77 39 0,39-39-16,-39 38 15,77-38 1,-39 39 15,1-39-15,-1 38-16,39-38 15,-38 39-15,-1-39 0,1 38 16,-1 1-16,1-39 16,-39 38-16,38-38 15,0 39-15,39-1 16,-38-38-16,-1 77 15,1-38 1,-1-39 0,-38 38-16,39-38 0,-1 39 15,1-1-15,-1-38 16,1 77-16,-1-77 16,-38 39-16,39-1 15,-1 1-15,1-39 16,-39 38-1,77 1-15,-77-1 16,38 1 0,-38-1-16,39-38 31,-1 39-31,-38-1 31,39 39 0,-39-39 16,38 1-47,1 38 32,-39-39-17,38-38-15,-38 39 16,0-1-1,0 39 1,39-77-16,-39 39 16,0-1-1,38 39-15,-38-38 16,0-1-16,0 39 16,39-77-16,-39 77 15,0-38-15,0 38 16,0-39-16,38 39 15,1-38-15,-39-1 16,0 39-16,0-38 16,0-1-16,0 1 15,0-1 1,0 0-16,0 1 16,0-1-1,0 1 16,0-1-31,0 1 16,-39-39-16,1 77 16,-1-39-1,1 1 1,38-1-16,-39-38 16,1 39-16,38-1 15,-39-38 1,1 39-1,-1-1-15,1-38 32,-1 77-17,1-77-15,-1 39 32,1-39-32,-1 38 15,1-38-15,-1 39 16,1-39-1,38 38-15,-39-38 16,39 39-16,-38-39 16,-1 0-16,1 38 15,-39 1-15,0-39 16,38 0-16,-38 0 16,1 38-16,-40 1 15,39-1-15,39-38 16,-39 39-16,0-39 15,38 38-15,1-38 16,-1 0 0,1 0-16,-1 0 15,-38 0-15,0 39 16,39-39-16,-39 0 16,-39 0-16,-38 0 15,39 0-15,-39 0 16,39 0-16,-1 0 15,78 0-15,-39 0 16,0 0 0,38 0-1,-38 0-15,0 0 16,0 0-16,0 0 16,0 0-16,39 0 15,-78 0-15,-76-39 0,77 1 16,-39-1-16,38-38 15,1 77-15,-1-38 16,1 38-16,-39-39 16,77 39-16,0-38 15,-77-1-15,77 39 32,-38 0-32,-39 0 15,0 0-15,38 0 16,-76 0-16,38 0 15,0 0-15,0 0 16,-115 0-16,115 0 16,0 0-16,38 0 15,1 0-15,-1 0 0,39 0 16,0 0-16,0 0 16,39 0-16,-1 0 15,-37 0-15,37 0 16,1 0-16,-1 0 15,-38 39-15,39-39 16,-39 38 0,38-38-16,-38 0 15,0 39-15,0-39 16,0 0-16,39 0 31,-39 0-31,0 0 16,-39 0-16,39 0 15,0 0-15,-38 0 0,0 0 16,38 0-16,0 0 16,0 0-16,0 0 15,-39 0-15,39 0 16,0 0-16,0 0 16,0 0-16,0 0 15,0 0-15,-38 0 16,-1 0-16,40 0 15,-155 0-15,77 0 16,0 0-16,0 0 16,38 0-16,39 0 15,0 0-15,39 0 16,-39 0 0,38 0-16,1 0 15,-39 0-15,39 0 16,-1 0-1,1 0-15,-1 0 16,1 0-16,-1 0 16,1 0-16,-1 0 15,1 0-15,-39 0 0,0 0 32,38 0-32,1 0 15,-39 0-15,38 0 16,1 0-16,-78 0 15,39 0-15,-38 0 16,-1 0 0,1 0-16,0 0 15,-1 0-15,39 0 16,-38 0-16,38 0 16,0 0-16,38 0 15,-38 0-15,0 0 16,0 0-1,0 0-15,39 38 16,-1-38-16,1 0 16,-78 39-16,39-39 15,1 38-15,37-38 16,-76 39-16,76-1 16,1 1-16,-1-1 15,1-38-15,-1 39 0,-38-39 16,77 38-1,-38 0-15,-39 1 32,38-1-17,1-38 17,-1 0-17,1 0-15,-1 0 31,1 0-15,-1 0 0,39 39-16,-38-1 15,-1-38 1,1 0-16,-1 0 16,1 0-1,-1 0 1,1 39-16,-1-39 47,1 0-32,-39 38 1,39-38 46,-1 0-62,1 0 0,-1 0 16,1 39-16,-1-39 16,-38 0-16,39 38 15,-1-38 1,1 0-16,-1 0 31,1 0-31,-1 0 0,1 0 16,-1 0-16,1 0 15,-1 0-15,-38 0 32,39 39-17,-1-39-15,1 0 32,-1 0-32,1 0 15,-1 0-15,1 0 16,-39 0 15,38 0-15,1 0-1,-1 0-15,1 0 0,-39 0 16,0 0 0,77-39-1,-77 39 16,0-38-15,39 38 15,-1 0-31,1 0 16,-39 0 15,38 0-15,1 0-16,-1 0 15,1 0-15,-1 0 16,1 0-16,-1 0 0,-38 0 16,39-39-16,-39 39 15,77-38-15,-39 38 16,-38 0-16,77-39 16,-38 39-1,-39 0-15,38 0 0,1 0 16,0 0-1,-1 0-15,1 0 16,-1 0-16,1 0 16,-1 0-16,-38 0 15,39 0 17,-1 0-32,1 0 15,-1 0 1,1 0-16,-39 0 15,38 0 17,1 0-17,-1 0-15,1 0 16,-1 0 0,1 0-16,-1 0 15,-38 0 16,39 0 1,-1 0-32,1 0 15,-1 0 1,1 0-16,-39 0 31,77 39-15,-77-1 15,39-38 16,-1 0-47,1 0 16,-1 0-1,39 39-15,-38-39 16,-39 0-1,38 38 17,-38-38-32,39 0 15,-1 39 17,39-1-32,-38-38 31,-1 0 0,1 0-15,-1 0-1,1 0-15,-1 0 16,-38 39 15,39-39-15,-1 0-1,-38 38-15,39-38 32,-1 0-17,1 0 17,-1 0-32,1 0 15,-39 0 1,38 39-1,1-39 1,0 0 0,-1 0-16,-38 0 15,39 0-15,-1 0 16,1 0-16,-1 0 16,-38 0-16,-38 0 31,38 0-31,0 0 15,0 0-15,38 0 16,-38 0-16,0 0 16,0 0-16,39 0 47,-1 0-32,1 0-15,-1 0 16,1 0-16,-39 0 15,39 0 1,-1 0 0,1 0-16,-1 0 15,1 0-15,-1 0 16,1 0-16,-39 0 31,38 0-15,-38-39-16,39 1 15,-1 38-15,1 0 32,-1-39-32,1 1 15,-39 38 1,77-39-16,-77 1 16,0-39-16,38 38 15,-38 1-15,39-1 16,-1-38-16,1 77 15,-1-76-15,1 76 16,-1 0-16,1-39 16,38-38-16,-38 77 15,38-38-15,-39 38 16,39-39-16,-38 1 16,38-1-16,0-38 46,-39 77-46,1-38 16,38-39 0,0 0 15,-39 38-15,1 1-16,38-39 31,-39 38-16,1 1-15,38-39 16,-39 38 0,1 1-16,38-1 15,0 1-15,-39-39 16,1 38-16,38 1 16,0-1-1,0 1-15,-39-39 16,39 39-16,0-1 47,-38-38 15,38 39-31,0-1-31,0 1 16,0-1 0,0 1-1,0-39 1,0 38 0,0 1 15,0-1-31,0 1 15,0-1-15,0 1 16,0-1-16,0-38 31,38 39-15,-38-1-16,39 1 16,-39-1-16,38-38 15,1 77-15,-39-38 16,38 38-16,-38-77 15,39 77-15,-39-39 16,38 39-16,-38-38 16,39 0-1,-39-1-15,38 1 16,-38-39 15,39 77-15,-1 0-1,1 0 17,-39-39-32,38 39 15,1-38-15,-39-1 16,38 39 0,-38-38-1,38 38 1,1 0-16,-1-39 15,1 1 1,-39-1-16,77 39 16,-39-38 15,1 38-31,-1-39 16,-38 1-16,39 38 15,-1 0 1,-38-39-1,77 39 1,-38 0 0,-1 0-16,1 0 15,-1-38-15,1 38 16,-1 0 0,1 0-1,38 0 63,-39 0-62,1 0 0,-1 0-16,1 0 15,-1 0 1,1 0-1,-1 0-15,39 0 32,-38 0-1,37 0-31,-37 0 16,38 38-1,-39-38 1,1 0 15,-1 0 16,1 0-31,38 39 15,-39-39-16,1 0 1,-1 0 0,39 0 15,-38 0-15,-1 0-1,1 0 32,-1 0-31,1 0 15,38 0-15,0 0 93,-77-39-93,38 1-1,1 38-15,38 0 31,-77-39 32,77 39-47,-39 0 15,-38-38-16,77 38 32,-39 0-31,1 0 0,-1 0-16,1-39 0,-1 1 15,1 38 1,-1 0-1,1 0-15,-1-39 16,1 39-16,38 0 16,-39-38-16,1 38 31,38-39-31,-39 39 0,1 0 16,-1 0-1,1-38 1,-1 38-1,1 0 1,-1 0 0,1 0-16,38 0 15,-39 0-15,1 0 47,-1 0-31,1 0-16,-1 0 15,1 0-15,37 0 47,-37 0-15,-1 0-32,1 0 15,-1 0 1,1 0-16,38 0 31,-39 0-15,1 0 31,-1 0-32,1 0-15,-1 0 16,1 0-16,-1 0 15,39 0 17,-38 0-1,-1 0-15,1 0-1,-1 0-15,39 38 16,-38-38-1,38 0 1,-39 0 0,1 0-16,-1 0 15,1 0-15,-1 0 16,1 0-16,-1 0 16,39 39-1,-39-39 16,1 0-15,-1 38 0,1-38-1,-1 0 17,1 39-32,-1-39 15,39 0 16,-77 38-15,39-38 62,-1 0-31,1 0 156,-1 0 235,-38-38-391,39 38-16,-39-39 203,0 1-15,0-1-203,0 1 109,0-1-79,0 1 1,0-1-15,0 1 139,0-1-124,-77 39 266,38 0-282,1 0-15,-1 0-16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0.17647" units="1/cm"/>
          <inkml:channelProperty channel="Y" name="resolution" value="40.42105" units="1/cm"/>
          <inkml:channelProperty channel="T" name="resolution" value="1" units="1/dev"/>
        </inkml:channelProperties>
      </inkml:inkSource>
      <inkml:timestamp xml:id="ts0" timeString="2018-09-20T19:37:45.039"/>
    </inkml:context>
    <inkml:brush xml:id="br0">
      <inkml:brushProperty name="width" value="0.26667" units="cm"/>
      <inkml:brushProperty name="height" value="0.53333" units="cm"/>
      <inkml:brushProperty name="color" value="#00FFFF"/>
      <inkml:brushProperty name="tip" value="rectangle"/>
      <inkml:brushProperty name="rasterOp" value="maskPen"/>
      <inkml:brushProperty name="fitToCurve" value="1"/>
    </inkml:brush>
  </inkml:definitions>
  <inkml:trace contextRef="#ctx0" brushRef="#br0">4657 0 0,'38'0'188,"39"0"-188,0 0 15,38 0-15,39 0 16,-38 0-16,-1 0 15,1 0 1,-39 0-16,0 0 16,38 0-16,-38 38 15,39 39-15,-1-77 16,39 39-16,-39-39 16,39 38-16,-38 1 15,76 38-15,-115-77 16,0 0-16,0 38 0,0 1 15,-38-39 1,-1 0 15,1 0-15,-1 0-16,1 0 16,-1 0-16,1 0 15,-1 0 16,39 0-15,-39 0 0,39 0-16,0 0 31,0 0-31,39 0 0,38 0 16,-39 0-1,39 0-15,0 0 16,0 0-16,77 38 15,-116 1-15,78-39 16,38 0-16,-39 0 16,-76 0-16,-1 0 0,1 0 15,76 0-15,-38 0 16,-39 0-16,1 0 16,-78 0-16,39 0 15,-38 0-15,-1 0 16,1-39-16,-1 39 31,1 0-31,38-38 0,-39 38 16,1 0-16,-1 0 15,1-39-15,-1 39 16,1-38-16,-1 38 16,1 0-16,37-39 15,-37 39 1,38 0-16,-39 0 0,1-38 15,-1 38-15,1 0 16,-1 0 0,1 0-16,-1-39 15,1 39-15,-1 0 16,78 0-16,-39 0 16,0 0-16,0 39 0,0-39 15,0 0-15,-39 0 16,1 0-16,-1 0 15,39 0 1,-38 0-16,-1 38 16,39-38-16,38 39 15,-38-39 1,-77 38-16,77-38 16,-38 0-1,38 0 1,-39 0-1,1 0 1,-1 0 0,1 0-16,-1 0 0,1 0 15,-1 0-15,39 0 16,-38 0 0,-1 0-16,1 0 31,-1 0-31,1 0 15,-1 0 1,1 0-16,-1 0 16,1 0-16,38 0 15,-39 0 1,39 0 0,0 0-16,0 0 15,0 0-15,0 0 16,0 0-16,0 0 0,38 0 15,1 0-15,-1 0 16,-76 0-16,-1 0 16,1 0-16,76 0 15,-38 0 1,38 0-16,1 0 16,38 0-1,-39 0-15,78-38 16,-39 38-16,0 0 15,38-39-15,-115 1 16,38 38-16,1 0 16,-39 0-16,-39 0 15,1 0-15,38 0 16,-39 0-16,1 0 16,-1 0-16,1 0 15,-1 0-15,1 0 16,38 0-1,-39 0 1,1 0 0,38 0-16,-39 0 15,1 0 1,-1 38-16,1-38 16,-1 39-1,1-1 1,-1 1 15,39-39-31,-77 38 16,39 1-16,-1-1 15,0-38 1,1 0-16,76 39 16,-38 38-16,39-77 15,-1 0-15,1 77 16,-1-77-16,-38 38 15,39-38-15,-78 39 16,1-39-16,38 0 16,-77 38-16,38-38 15,1 0-15,-39 39 360,38-1-360,1 1 15,-1-1-15,0 1 16,1-1-16,-39 1 62,-39-39-46,1 38 0,-39 0-16,-38-38 15,-39 0-15,0 77 16,-77-38-16,77-1 31,-39-38-31,39 0 0,1 39 16,76-39-16,-77 0 15,-77 0 1,77 0-16,0 0 16,0 0-16,-39 0 15,-76 0-15,-39 0 16,77 0-16,39 0 0,-78 0 16,1 0-16,38-39 15,-38 1-15,-78-78 16,78 78-16,38 0 15,0-1-15,0 1 16,39 38-16,-39 0 16,0 0-16,116 0 0,-39 0 15,-77 0-15,77 0 16,-39 0 0,-38 0-16,39 0 15,-116-39-15,-77 39 16,154-38-16,-38-1 31,38 1-31,77 38 0,-77-39 16,39 1-16,-1-1 15,78 39-15,-77 0 16,-1 0-16,-38 0 16,77 0-16,0 0 15,-38 0-15,-39 0 16,116 0-16,38 0 0,0 0 15,38 0-15,-38 0 16,0 0-16,0 0 16,0 0-1,-38 0-15,-1 0 16,39 39-16,-38-39 16,-1 38-1,39-38-15,-38 39 16,38-1-16,0-38 15,39 0-15,-39 39 16,38-39-16,1 38 16,-1-38-16,1 0 15,-1 0 1,1 0-16,-1 39 0,1-39 16,-1 0-16,1 0 15,-1 0-15,1 0 16,-39 0-1,0 0 1,0 0-16,38 0 16,-38 0-1,39 0 1,-1 0-16,1 0 16,0 0-16,-39 0 15,0 0-15,38 0 16,1 0-16,-78 0 15,1 0-15,38 0 16,-39 0-16,1 0 0,76 0 16,-38 0-16,0 0 15,0 0-15,-38 0 16,0-39-16,-1 1 16,39 38-1,0 0-15,0 0 16,0 0-16,39 0 0,-39 0 15,38 0 1,1 0-16,-1 0 16,-38 0-1,39 0 1,-1 0-16,1 0 31,-1 0-31,1 0 0,-1 0 16,-38 0-16,0 0 15,39 0-15,-1 0 16,1 0-16,-77 0 16,76 0-16,-38 0 15,39 0 1,-1 0-16,1 0 16,-1 0-16,1 0 15,-1 0-15,-38 0 16,39 0-16,-1 0 15,1 0-15,-39 0 16,38 0 0,-38 0-1,39 0-15,-39 0 16,-39 0-16,78 0 16,-39 0-16,-38 0 15,76 0-15,-38 0 16,39 0-16,-39 0 15,0 0-15,0 0 16,-39 0-16,39 0 16,-38 0-16,-39 0 15,77 0-15,0 0 16,77 38 125,0 1-126,0-1 1,0 39-1,0-39 1,0 39 0,38-38-16,1-1 15,-39 1-15,38-1 16,39 39-16,-77-38 0,0-1 16,39-38-16,-1 39 15,1-1-15,-1 1 16,1-39-16,-1 0 15,1 38-15,-1 1 16,1-39-16,-1 0 31,1 0-15,-1 0-16,39 0 47,-38 0-32,-1 0 1,1 0-16,-1 0 0,39 0 16,-38 0-16,-1 0 15,39 0-15,38 0 16,1 0-16,-1 0 16,1 0-16,38 0 15,38 38-15,-76-38 16,-39 0-16,-39 0 15,1 0-15,-1 0 16,1 0 0,-1 0-16,39 39 15,38-39-15,1 0 16,76 38-16,-38 39 31,39-77-31,38 0 0,-77 39 16,-39-1-16,-77-38 15,-38 39-15,39-39 16,-1 0-16,39 0 31,-38 0-15,38 0-16,0 0 16,0 0-16,38 0 15,1 0-15,-39 0 16,0 0-16,-39 0 15,39 0-15,0 0 16,0 0-16,-38 0 16,37 0-1,-37 0 1,38 0-16,-39-39 16,1 39-16,76-38 15,-38 38-15,39 0 16,38 0-16,0 0 15,0 0-15,38 0 16,77 0-16,-115 0 16,77 0-16,-115 0 15,-78 0-15,1 0 16,-1-39-16,1 39 16,-1 0-16,39 0 15,-38 0-15,-1 0 16,39 0-1,0 0-15,0 0 16,-39 0-16,1 0 16,76 0-16,-38 0 15,77 0-15,-77 0 16,-38 0-16,76 0 16,1 0-16,-39 0 15,0 0-15,0 0 0,0 0 16,38 0-16,0 0 15,-38 0-15,0 0 16,0 0 0,39 0-16,-1 0 15,-38 0-15,0 0 16,39 0-16,-1 0 0,39 0 16,-38 0-16,37 0 15,-76 0-15,77 0 16,0 0-16,77 0 15,39 0-15,-78 0 16,0 0-16,78 0 31,38 0-31,-154 0 0,0 0 16,38 0-16,-38 0 16,38 0-16,-38 0 15,-38 0 1,-1 0-16,1 0 15,-39 0-15,0 0 16,-39 0-16,1 0 31,-1 0-15,1 0 0,-1 0-16,1 0 15,38-38 16,-39-1-31,1 39 16,-1 0 0,0 0-16,1 0 15,38 0-15,0-38 16,38-1-16,1 39 16,-1 0-16,-38 0 15,-38 0-15,-1 0 16,78 0-16,-39 0 15,38 0-15,39 0 16,-39 0-16,1 0 16,-39 0-16,38 0 15,39 0-15,0 0 16,77 0-16,-77 0 0,-38 0 16,37 39-16,-37 38 15,76-39-15,-115 1 16,0-1-16,39 39 15,-1-77-15,-38 0 16,0 39 0,-38-1-1,-1-38 32,-38 77-31,39-77-16,-39 39 15,38-39-15,1 38 16,-1 77-16,1-76 0,-1 38 16,39 0-16,-39 0 15,-38-39 17,39 1-32,-1-1 15,-38 1 1,39-1-1,-39 1-15,38-39 16,-38 38 62,0 1-47,0-1-31,-38 1 16,-1-39 0,1 0-16,-1 0 15,-37 0-15,37 0 16,-38 38-16,-38 1 0,-1-39 16,1 0-16,-1 0 15,39 0-15,0 0 16,-38 0-16,-1 0 15,39 0-15,-77 0 16,1 0-16,-1 0 31,0 0-31,0 0 0,-39 0 16,1 0-16,38 0 16,-77 0-16,116 0 15,-1 0-15,39 0 16,0 0-16,-38 0 15,-1 0-15,1 0 16,-1 0-16,-38 0 16,39 0-16,-77 0 15,-78 0-15,39 0 16,0 0-16,39 0 16,-77 0-16,-1 0 15,78 0-15,-78 0 16,1 0-1,38 0-15,0 0 16,-38 0-16,-39 0 16,0 0-16,77-39 15,0 1-15,77 38 16,0 0-16,39-39 16,-1 39-16,78-38 15,-1 38 1,1 0-16,-1-39 15,1 1-15,-1 38 16,-76 0-16,0-39 16,-1 1-16,1-1 15,-1 39-15,-38-38 16,77-1 0,0 39-16,0-38 15,39-1-15,-1 39 16,-38-38-16,39-1 15,-39 39-15,-39 0 16,1-38 0,0-39-16,-116 38 15,-39-37-15,78 37 16,-78-38-16,-114 0 16,114 0-16,39 0 15,77 77-15,39-77 16,-78 77-16,116-38 15,39-1-15,-39 39 16,0 0-16,39 0 0,-39 0 16,0 0-16,0 0 15,0 0-15,0 0 16,-39 0-16,78 0 16,-39 0-16,38 0 15,-38 0-15,39 0 47,-1 0-31,1 0-16,-1 0 15,-38 0-15,0 0 16,1 0-16,-40 0 16,39 0-16,0 0 15,-38 39-15,-1-1 0,78-38 16,-1 39-16,1-1 15,-39-38-15,0 77 16,38-38 0,-38-1-16,39-38 15,-1 39-15,1 38 32,-1-77-32,1 38 15,-39 1 16,38-39-15,-37 0 0,37 38-16,-38-38 15,0 0-15,39 0 0,-1 0 16,1 0-16,-1 0 16,1 0-16,-1 0 15,-38 38-15,0 1 16,-38-39-16,76 0 15,-38 0-15,39 0 16,-39 0-16,38 0 0,1 0 16,-1 0-1,1 0 1,-1 0 15,1 38-31,38 1 16,-77-39-1,0 0-15,39 0 16,-1 38 0,1-38-16,-1 0 15,1 39-15,-1-39 16,1 0 0,-1 0-16,1 38 15,-39-38-15,77 39 0,-39-39 16,39 38-16,-38-38 15,-1 0-15,1 39 16,-1-1-16,1 1 16,-1-1-1,1-38-15,38 39 16,-39-1 0,39 1 15,0-1 0,0 1 0,0-1-31,0 1 16,0-1-16,39 1 16,-1-1-1,1 1 16,-1-39 1,1 0-17,-1 0 1,1 38-16,-1-38 16,1 0-1,-1 0 16,1 0-31,38 0 16,-39 0 0,1 0-16,38 0 15,-39 0-15,1 0 16,-1 0-16,1 0 16,-1 0-1,39 0 1,-39 0-1,1 0-15,-1 0 16,1 0-16,-1 0 16,39 0-1,-38 0 17,-1 0-32,1 0 0,-1 0 15,1 39-15,-1-39 16,39 0-16,0 0 15,-38 0-15,-1 0 16,39 0-16,0 0 16,-38 0-1,-1 0-15,1 0 16,38 0 0,0 0-16,-1 0 15,-37 0-15,-1 0 16,39 0-16,-38 0 15,38 0-15,-39 0 16,39 0 0,0 0-16,39 0 15,-39 0-15,0 0 16,-39 0-16,1 0 16,-1 0-16,1 0 15,-1 0 1,1 0-1,-1 0 1,1 0-16,-1 0 16,1 0-1,-1 0 1,1 0-16,37 0 31,-37 0-31,-1 0 16,39 0-16,-38 0 15,-1 0-15,1-39 32,-1 1-32,1 38 47,38 0-32,0 0 1,-39 0-1,1 0-15,-1 0 16,1 0 0,-1 0-16,39 0 15,-38 0 1,-1 0 0,1 0-16,-1 0 15,1 0-15,-1 0 16,39 0-16,-38 0 47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640151-8506-4A3F-9981-5E66E16E7C66}" type="datetimeFigureOut">
              <a:rPr lang="ru-RU" smtClean="0"/>
              <a:t>11.05.2022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58326B-ED7E-4590-B4D4-CE3FC641689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5446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50A8E-8F43-4BDF-AAC3-CF8A19DA944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741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983729-6A24-4FD1-ABA5-BF063EFA5D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7C73E92-F556-426A-B15B-A123D98E02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5B84D33-FD1D-4AB8-A79F-DE0DC46FC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AAF1-813F-482C-830E-4F62D02CC26F}" type="datetimeFigureOut">
              <a:rPr lang="en-US" smtClean="0"/>
              <a:t>5/11/2022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4BB0C85-C09D-4E7D-9EFF-B073A294B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34F0C93-7F56-4EEC-976E-F2FFF0F92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4EA3D-A61E-49F9-BFD8-B0A238387F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308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81DBE57-5A4D-4650-8516-B4670E95F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D1A4FC0-F5B7-451B-9995-78C741245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0737BEA-D436-4BC3-862A-8CEE3F825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AAF1-813F-482C-830E-4F62D02CC26F}" type="datetimeFigureOut">
              <a:rPr lang="en-US" smtClean="0"/>
              <a:t>5/11/2022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6EE6EBC-1D0D-4A59-AA53-EF719A016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8B1559C-E523-4CDA-85F8-A5E91FD06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4EA3D-A61E-49F9-BFD8-B0A238387F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75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410D3137-598A-4191-9CE1-BA89ED7CF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35A45A9-4190-452B-BBAB-03286F8B1E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ABF9D1C-04DC-4056-99D0-68E63AEF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AAF1-813F-482C-830E-4F62D02CC26F}" type="datetimeFigureOut">
              <a:rPr lang="en-US" smtClean="0"/>
              <a:t>5/11/2022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3A38F37-2F73-4612-949F-CE0B46F55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75505AE-7625-460E-92B6-41150EADD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4EA3D-A61E-49F9-BFD8-B0A238387F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984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11.05.2022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734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11.05.2022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053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11.05.2022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444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11.05.2022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1714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11.05.2022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4586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11.05.2022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9818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11.05.2022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8349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11.05.2022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003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B6645DF-4701-4BBD-B7EF-B19F657D7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DB8630B-169B-4B07-8A6F-6D31434CAF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E86754A-5A17-40FB-9FB2-A5B99727B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AAF1-813F-482C-830E-4F62D02CC26F}" type="datetimeFigureOut">
              <a:rPr lang="en-US" smtClean="0"/>
              <a:t>5/11/2022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FA33CC9-7E04-4846-93EE-C92FF9F60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1996CCA-B695-494D-8DC2-8786693D4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4EA3D-A61E-49F9-BFD8-B0A238387F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9974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11.05.2022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3969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11.05.2022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2343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11.05.2022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573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A7F1687-7485-4D0C-9FE8-19294ED15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9D144D4-5C53-47B7-97AD-D452C5CBAA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885825A-0469-47D4-B98E-193748BE6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AAF1-813F-482C-830E-4F62D02CC26F}" type="datetimeFigureOut">
              <a:rPr lang="en-US" smtClean="0"/>
              <a:t>5/11/2022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71800D4-569A-4062-8A4E-19205FB05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ADEEA01-9BA7-4A62-AEC4-1675D82D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4EA3D-A61E-49F9-BFD8-B0A238387F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51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E6CF49-3FA0-42CC-BB01-DA411065B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DCE271B-5141-4C50-B6FF-D005B86E2D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2F55C9E-3F30-4B3B-9C75-9579CFEFD2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7792BEB-82CA-4C83-8B72-9CC60D9DE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AAF1-813F-482C-830E-4F62D02CC26F}" type="datetimeFigureOut">
              <a:rPr lang="en-US" smtClean="0"/>
              <a:t>5/11/2022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724EBD2-1BA8-420C-AAB3-45E63C6DA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DF69E65-C7AA-444C-8D52-03668CE39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4EA3D-A61E-49F9-BFD8-B0A238387F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631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ECD9175-98F8-4313-8A73-3D713E93E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939244C-1DAE-4D4A-93C5-72C86362B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0455C40-E726-4569-8A74-867699007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10159FBF-5FA3-45F2-B4EF-2C34140A9F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A1665B60-43B2-48C2-B803-6E0AB39619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09875EF6-5CE7-47A0-B08E-20F839A44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AAF1-813F-482C-830E-4F62D02CC26F}" type="datetimeFigureOut">
              <a:rPr lang="en-US" smtClean="0"/>
              <a:t>5/11/2022</a:t>
            </a:fld>
            <a:endParaRPr lang="en-US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1BEA4751-E54F-4516-987E-361EA8A40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5E3251EC-F506-4122-90D8-E2D9D2E81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4EA3D-A61E-49F9-BFD8-B0A238387F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982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64B497C-4E20-468F-8688-D86F37A4B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245B6A4-91B7-48E9-9BF1-296E221C9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AAF1-813F-482C-830E-4F62D02CC26F}" type="datetimeFigureOut">
              <a:rPr lang="en-US" smtClean="0"/>
              <a:t>5/11/2022</a:t>
            </a:fld>
            <a:endParaRPr lang="en-US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5802590-CF56-4DBF-A96C-CF3858F29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9E6F82FF-8F9B-4426-B828-1BDB81045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4EA3D-A61E-49F9-BFD8-B0A238387F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178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AE80E886-FFFD-4616-B04D-792A8EF6E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AAF1-813F-482C-830E-4F62D02CC26F}" type="datetimeFigureOut">
              <a:rPr lang="en-US" smtClean="0"/>
              <a:t>5/11/2022</a:t>
            </a:fld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E8E4F247-775E-4E74-8132-E96960805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26A90BF-8381-4DD2-ADA1-464BF9F7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4EA3D-A61E-49F9-BFD8-B0A238387F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331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142B9DA-0281-4511-A85B-F635A7D66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5238FA0-BCB8-40A1-94D6-C4980F62C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6AC324D-19FE-4A10-AD74-53975FA99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1D53DDD-60E3-469E-982A-ED51BA6A1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AAF1-813F-482C-830E-4F62D02CC26F}" type="datetimeFigureOut">
              <a:rPr lang="en-US" smtClean="0"/>
              <a:t>5/11/2022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0524CC8-D180-48C1-A5EE-03C48BE94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748314B-F6BA-4CCD-89BB-538D86865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4EA3D-A61E-49F9-BFD8-B0A238387F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154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2D1ACAD-0D2C-4602-B5E6-A30CE0B39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564D061E-A508-4BD2-A841-970DD62F63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33914BA-144A-4F80-A36A-F313A7B41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A3DBC57-CE87-40C6-A217-27AF2985E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AAF1-813F-482C-830E-4F62D02CC26F}" type="datetimeFigureOut">
              <a:rPr lang="en-US" smtClean="0"/>
              <a:t>5/11/2022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7C68797-ED0D-4563-93E6-681323219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30649C0-EEBB-47FD-8A20-F7C5C6DFB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4EA3D-A61E-49F9-BFD8-B0A238387F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884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6CF5655-D9CA-405F-8637-5A681E15A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3AE01BB-CE8D-4E1E-9B83-2C653F93C1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6D37CF9-0CB7-4B83-A3BE-94278E3FC0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7AAF1-813F-482C-830E-4F62D02CC26F}" type="datetimeFigureOut">
              <a:rPr lang="en-US" smtClean="0"/>
              <a:t>5/11/2022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70359BB-134C-4C8E-9681-FAD4AE0C81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3A5EA1E-044D-4213-AFA2-21E8FECD4E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4EA3D-A61E-49F9-BFD8-B0A238387F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121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11.05.2022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684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zakon.rada.gov.ua/rada/show/955-2008-%D0%BF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9.jpe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jpg"/><Relationship Id="rId5" Type="http://schemas.openxmlformats.org/officeDocument/2006/relationships/image" Target="../media/image10.emf"/><Relationship Id="rId4" Type="http://schemas.openxmlformats.org/officeDocument/2006/relationships/customXml" Target="../ink/ink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0.jpe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13.emf"/><Relationship Id="rId4" Type="http://schemas.openxmlformats.org/officeDocument/2006/relationships/customXml" Target="../ink/ink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.jp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2.jp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2.jp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.jp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.jp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jp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46">
            <a:extLst>
              <a:ext uri="{FF2B5EF4-FFF2-40B4-BE49-F238E27FC236}">
                <a16:creationId xmlns:a16="http://schemas.microsoft.com/office/drawing/2014/main" xmlns="" id="{3301E07F-4F79-4B58-8698-EF24DC1ECD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Arc 48">
            <a:extLst>
              <a:ext uri="{FF2B5EF4-FFF2-40B4-BE49-F238E27FC236}">
                <a16:creationId xmlns:a16="http://schemas.microsoft.com/office/drawing/2014/main" xmlns="" id="{E58B2195-5055-402F-A3E7-53FF0E4980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525836" y="775849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1055DBC-927C-4B03-A9AD-EB6CAE43E8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8563" y="2104607"/>
            <a:ext cx="5609219" cy="2489307"/>
          </a:xfrm>
        </p:spPr>
        <p:txBody>
          <a:bodyPr>
            <a:no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uk-UA" sz="3600" b="1" dirty="0" smtClean="0"/>
              <a:t>Правова характеристика медикаментозного забезпечення під час війни: досвід України</a:t>
            </a:r>
            <a:endParaRPr lang="uk-UA" sz="3600" b="1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CDDA2BC-114A-429D-A16E-D79F8A6C23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5947" y="4874697"/>
            <a:ext cx="6014453" cy="1897277"/>
          </a:xfrm>
        </p:spPr>
        <p:txBody>
          <a:bodyPr>
            <a:normAutofit/>
          </a:bodyPr>
          <a:lstStyle/>
          <a:p>
            <a:pPr algn="l"/>
            <a:r>
              <a:rPr lang="x-none" sz="3600" b="1" dirty="0" smtClean="0">
                <a:solidFill>
                  <a:srgbClr val="FFFFFF"/>
                </a:solidFill>
              </a:rPr>
              <a:t>Віталій Пашков</a:t>
            </a:r>
            <a:r>
              <a:rPr lang="uk-UA" sz="3600" b="1" dirty="0" smtClean="0">
                <a:solidFill>
                  <a:srgbClr val="FFFFFF"/>
                </a:solidFill>
              </a:rPr>
              <a:t>, доктор юридичних наук, професор</a:t>
            </a:r>
          </a:p>
          <a:p>
            <a:pPr algn="l"/>
            <a:r>
              <a:rPr lang="uk-UA" sz="3600" b="1" dirty="0" smtClean="0">
                <a:solidFill>
                  <a:srgbClr val="FFFFFF"/>
                </a:solidFill>
              </a:rPr>
              <a:t> 11.05.2022</a:t>
            </a:r>
            <a:endParaRPr lang="en-US" sz="3600" b="1" dirty="0">
              <a:solidFill>
                <a:srgbClr val="FFFFFF"/>
              </a:solidFill>
            </a:endParaRPr>
          </a:p>
        </p:txBody>
      </p:sp>
      <p:sp>
        <p:nvSpPr>
          <p:cNvPr id="55" name="Oval 50">
            <a:extLst>
              <a:ext uri="{FF2B5EF4-FFF2-40B4-BE49-F238E27FC236}">
                <a16:creationId xmlns:a16="http://schemas.microsoft.com/office/drawing/2014/main" xmlns="" id="{9EE6F773-742A-491A-9A00-A2A150DF50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84368" y="366810"/>
            <a:ext cx="6124381" cy="61243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Рисунок 6" descr="Изображение выглядит как еда&#10;&#10;Описание создано автоматически">
            <a:extLst>
              <a:ext uri="{FF2B5EF4-FFF2-40B4-BE49-F238E27FC236}">
                <a16:creationId xmlns:a16="http://schemas.microsoft.com/office/drawing/2014/main" xmlns="" id="{4936BD86-E06A-4080-8E21-2E524A25D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747" y="1983301"/>
            <a:ext cx="4252055" cy="28913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9385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97708" y="1681163"/>
            <a:ext cx="5078627" cy="1074394"/>
          </a:xfrm>
        </p:spPr>
        <p:txBody>
          <a:bodyPr/>
          <a:lstStyle/>
          <a:p>
            <a:r>
              <a:rPr lang="uk-UA" dirty="0" smtClean="0"/>
              <a:t>Закупівельна ціна для аптеки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197708" y="2755557"/>
            <a:ext cx="5799867" cy="394180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uk-UA" dirty="0" smtClean="0">
                <a:solidFill>
                  <a:srgbClr val="0070C0"/>
                </a:solidFill>
              </a:rPr>
              <a:t>1. </a:t>
            </a:r>
            <a:r>
              <a:rPr lang="uk-UA" dirty="0" err="1">
                <a:solidFill>
                  <a:schemeClr val="accent1"/>
                </a:solidFill>
              </a:rPr>
              <a:t>Діазепам</a:t>
            </a:r>
            <a:r>
              <a:rPr lang="uk-UA" dirty="0">
                <a:solidFill>
                  <a:schemeClr val="accent1"/>
                </a:solidFill>
              </a:rPr>
              <a:t> (</a:t>
            </a:r>
            <a:r>
              <a:rPr lang="uk-UA" dirty="0" err="1">
                <a:solidFill>
                  <a:schemeClr val="accent1"/>
                </a:solidFill>
              </a:rPr>
              <a:t>Diazepam</a:t>
            </a:r>
            <a:r>
              <a:rPr lang="uk-UA" dirty="0">
                <a:solidFill>
                  <a:schemeClr val="accent1"/>
                </a:solidFill>
              </a:rPr>
              <a:t>) ін’єкції (розчин для ін'єкцій) в ампулах 5 мг/мл по 2 мл </a:t>
            </a:r>
            <a:r>
              <a:rPr lang="uk-UA" dirty="0" smtClean="0">
                <a:solidFill>
                  <a:schemeClr val="accent1"/>
                </a:solidFill>
              </a:rPr>
              <a:t>– </a:t>
            </a:r>
            <a:r>
              <a:rPr lang="uk-UA" dirty="0" smtClean="0">
                <a:solidFill>
                  <a:srgbClr val="FF0000"/>
                </a:solidFill>
              </a:rPr>
              <a:t>за одну ампулу 52 грн.</a:t>
            </a:r>
          </a:p>
          <a:p>
            <a:pPr marL="0" indent="0">
              <a:buNone/>
            </a:pPr>
            <a:r>
              <a:rPr lang="uk-UA" dirty="0" smtClean="0">
                <a:solidFill>
                  <a:srgbClr val="0070C0"/>
                </a:solidFill>
              </a:rPr>
              <a:t>2. </a:t>
            </a:r>
            <a:r>
              <a:rPr lang="uk-UA" dirty="0">
                <a:solidFill>
                  <a:srgbClr val="0070C0"/>
                </a:solidFill>
              </a:rPr>
              <a:t>Морфін (</a:t>
            </a:r>
            <a:r>
              <a:rPr lang="uk-UA" dirty="0" err="1">
                <a:solidFill>
                  <a:srgbClr val="0070C0"/>
                </a:solidFill>
              </a:rPr>
              <a:t>Morphine</a:t>
            </a:r>
            <a:r>
              <a:rPr lang="uk-UA" dirty="0">
                <a:solidFill>
                  <a:srgbClr val="0070C0"/>
                </a:solidFill>
              </a:rPr>
              <a:t>) ін’єкції (розчин для ін'єкцій) в ампулах 10 мг / мл 1 мл </a:t>
            </a:r>
            <a:r>
              <a:rPr lang="uk-UA" dirty="0" smtClean="0"/>
              <a:t>- </a:t>
            </a:r>
            <a:r>
              <a:rPr lang="uk-UA" dirty="0">
                <a:solidFill>
                  <a:srgbClr val="FF0000"/>
                </a:solidFill>
              </a:rPr>
              <a:t>за одну ампулу </a:t>
            </a:r>
            <a:r>
              <a:rPr lang="uk-UA" dirty="0" smtClean="0">
                <a:solidFill>
                  <a:srgbClr val="FF0000"/>
                </a:solidFill>
              </a:rPr>
              <a:t>70 </a:t>
            </a:r>
            <a:r>
              <a:rPr lang="uk-UA" dirty="0">
                <a:solidFill>
                  <a:srgbClr val="FF0000"/>
                </a:solidFill>
              </a:rPr>
              <a:t>грн</a:t>
            </a:r>
            <a:r>
              <a:rPr lang="uk-UA" dirty="0" smtClean="0">
                <a:solidFill>
                  <a:srgbClr val="FF0000"/>
                </a:solidFill>
              </a:rPr>
              <a:t>.</a:t>
            </a:r>
            <a:endParaRPr lang="uk-UA" dirty="0" smtClean="0"/>
          </a:p>
          <a:p>
            <a:pPr marL="0" indent="0">
              <a:buNone/>
            </a:pPr>
            <a:r>
              <a:rPr lang="uk-UA" dirty="0" smtClean="0">
                <a:solidFill>
                  <a:srgbClr val="0070C0"/>
                </a:solidFill>
              </a:rPr>
              <a:t>3. </a:t>
            </a:r>
            <a:r>
              <a:rPr lang="uk-UA" dirty="0" err="1">
                <a:solidFill>
                  <a:srgbClr val="0070C0"/>
                </a:solidFill>
              </a:rPr>
              <a:t>Фентаніл</a:t>
            </a:r>
            <a:r>
              <a:rPr lang="uk-UA" dirty="0">
                <a:solidFill>
                  <a:srgbClr val="0070C0"/>
                </a:solidFill>
              </a:rPr>
              <a:t> (</a:t>
            </a:r>
            <a:r>
              <a:rPr lang="uk-UA" dirty="0" err="1">
                <a:solidFill>
                  <a:srgbClr val="0070C0"/>
                </a:solidFill>
              </a:rPr>
              <a:t>Fentanyl</a:t>
            </a:r>
            <a:r>
              <a:rPr lang="uk-UA" dirty="0">
                <a:solidFill>
                  <a:srgbClr val="0070C0"/>
                </a:solidFill>
              </a:rPr>
              <a:t>) ін’єкції (розчин для ін'єкцій) в ампулах 0,05 мг/мл по 2 мл </a:t>
            </a:r>
            <a:r>
              <a:rPr lang="uk-UA" dirty="0" smtClean="0">
                <a:solidFill>
                  <a:srgbClr val="0070C0"/>
                </a:solidFill>
              </a:rPr>
              <a:t>-</a:t>
            </a:r>
            <a:r>
              <a:rPr lang="uk-UA" dirty="0" smtClean="0"/>
              <a:t> </a:t>
            </a:r>
            <a:r>
              <a:rPr lang="uk-UA" dirty="0">
                <a:solidFill>
                  <a:srgbClr val="FF0000"/>
                </a:solidFill>
              </a:rPr>
              <a:t>за одну ампулу </a:t>
            </a:r>
            <a:r>
              <a:rPr lang="uk-UA" dirty="0" smtClean="0">
                <a:solidFill>
                  <a:srgbClr val="FF0000"/>
                </a:solidFill>
              </a:rPr>
              <a:t>64,70 </a:t>
            </a:r>
            <a:r>
              <a:rPr lang="uk-UA" dirty="0">
                <a:solidFill>
                  <a:srgbClr val="FF0000"/>
                </a:solidFill>
              </a:rPr>
              <a:t>грн</a:t>
            </a:r>
            <a:r>
              <a:rPr lang="uk-UA" dirty="0" smtClean="0">
                <a:solidFill>
                  <a:srgbClr val="FF0000"/>
                </a:solidFill>
              </a:rPr>
              <a:t>.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6172199" y="1791730"/>
            <a:ext cx="6019801" cy="963827"/>
          </a:xfrm>
        </p:spPr>
        <p:txBody>
          <a:bodyPr>
            <a:normAutofit fontScale="92500" lnSpcReduction="20000"/>
          </a:bodyPr>
          <a:lstStyle/>
          <a:p>
            <a:endParaRPr lang="uk-UA" dirty="0" smtClean="0"/>
          </a:p>
          <a:p>
            <a:r>
              <a:rPr lang="uk-UA" dirty="0" smtClean="0"/>
              <a:t>Гранична </a:t>
            </a:r>
            <a:r>
              <a:rPr lang="uk-UA" dirty="0" err="1" smtClean="0"/>
              <a:t>оптововідпускна</a:t>
            </a:r>
            <a:r>
              <a:rPr lang="uk-UA" dirty="0" smtClean="0"/>
              <a:t> ціна в перерахуванні на одиницю лікарської форми</a:t>
            </a:r>
            <a:endParaRPr lang="uk-UA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5997575" y="2755557"/>
            <a:ext cx="6194425" cy="3941804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>
                <a:solidFill>
                  <a:schemeClr val="accent1"/>
                </a:solidFill>
              </a:rPr>
              <a:t>1. </a:t>
            </a:r>
            <a:r>
              <a:rPr lang="uk-UA" dirty="0" err="1" smtClean="0">
                <a:solidFill>
                  <a:schemeClr val="accent1"/>
                </a:solidFill>
              </a:rPr>
              <a:t>Діазепам</a:t>
            </a:r>
            <a:r>
              <a:rPr lang="uk-UA" dirty="0" smtClean="0">
                <a:solidFill>
                  <a:schemeClr val="accent1"/>
                </a:solidFill>
              </a:rPr>
              <a:t> </a:t>
            </a:r>
            <a:r>
              <a:rPr lang="uk-UA" dirty="0">
                <a:solidFill>
                  <a:schemeClr val="accent1"/>
                </a:solidFill>
              </a:rPr>
              <a:t>(</a:t>
            </a:r>
            <a:r>
              <a:rPr lang="uk-UA" dirty="0" err="1">
                <a:solidFill>
                  <a:schemeClr val="accent1"/>
                </a:solidFill>
              </a:rPr>
              <a:t>Diazepam</a:t>
            </a:r>
            <a:r>
              <a:rPr lang="uk-UA" dirty="0">
                <a:solidFill>
                  <a:schemeClr val="accent1"/>
                </a:solidFill>
              </a:rPr>
              <a:t>) ін’єкції (розчин для ін'єкцій) в ампулах 5 мг/мл по 2 мл – </a:t>
            </a:r>
            <a:r>
              <a:rPr lang="uk-UA" dirty="0">
                <a:solidFill>
                  <a:srgbClr val="FF0000"/>
                </a:solidFill>
              </a:rPr>
              <a:t>за </a:t>
            </a:r>
            <a:r>
              <a:rPr lang="uk-UA" dirty="0" smtClean="0">
                <a:solidFill>
                  <a:srgbClr val="FF0000"/>
                </a:solidFill>
              </a:rPr>
              <a:t>упаковку 11, 04 </a:t>
            </a:r>
            <a:r>
              <a:rPr lang="uk-UA" dirty="0">
                <a:solidFill>
                  <a:srgbClr val="FF0000"/>
                </a:solidFill>
              </a:rPr>
              <a:t>грн</a:t>
            </a:r>
            <a:r>
              <a:rPr lang="uk-UA" dirty="0" smtClean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r>
              <a:rPr lang="uk-UA" dirty="0">
                <a:solidFill>
                  <a:srgbClr val="0070C0"/>
                </a:solidFill>
              </a:rPr>
              <a:t>2. Морфін (</a:t>
            </a:r>
            <a:r>
              <a:rPr lang="uk-UA" dirty="0" err="1">
                <a:solidFill>
                  <a:srgbClr val="0070C0"/>
                </a:solidFill>
              </a:rPr>
              <a:t>Morphine</a:t>
            </a:r>
            <a:r>
              <a:rPr lang="uk-UA" dirty="0">
                <a:solidFill>
                  <a:srgbClr val="0070C0"/>
                </a:solidFill>
              </a:rPr>
              <a:t>) ін’єкції (розчин для ін'єкцій) в ампулах 10 мг / мл 1 мл </a:t>
            </a:r>
            <a:r>
              <a:rPr lang="uk-UA" dirty="0"/>
              <a:t>- </a:t>
            </a:r>
            <a:r>
              <a:rPr lang="uk-UA" dirty="0">
                <a:solidFill>
                  <a:srgbClr val="FF0000"/>
                </a:solidFill>
              </a:rPr>
              <a:t>за </a:t>
            </a:r>
            <a:r>
              <a:rPr lang="uk-UA" dirty="0" smtClean="0">
                <a:solidFill>
                  <a:srgbClr val="FF0000"/>
                </a:solidFill>
              </a:rPr>
              <a:t>упаковку 9,06 </a:t>
            </a:r>
            <a:r>
              <a:rPr lang="uk-UA" dirty="0">
                <a:solidFill>
                  <a:srgbClr val="FF0000"/>
                </a:solidFill>
              </a:rPr>
              <a:t>грн</a:t>
            </a:r>
            <a:r>
              <a:rPr lang="uk-UA" dirty="0" smtClean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r>
              <a:rPr lang="uk-UA" dirty="0">
                <a:solidFill>
                  <a:srgbClr val="0070C0"/>
                </a:solidFill>
              </a:rPr>
              <a:t>3. </a:t>
            </a:r>
            <a:r>
              <a:rPr lang="uk-UA" dirty="0" err="1">
                <a:solidFill>
                  <a:srgbClr val="0070C0"/>
                </a:solidFill>
              </a:rPr>
              <a:t>Фентаніл</a:t>
            </a:r>
            <a:r>
              <a:rPr lang="uk-UA" dirty="0">
                <a:solidFill>
                  <a:srgbClr val="0070C0"/>
                </a:solidFill>
              </a:rPr>
              <a:t> (</a:t>
            </a:r>
            <a:r>
              <a:rPr lang="uk-UA" dirty="0" err="1">
                <a:solidFill>
                  <a:srgbClr val="0070C0"/>
                </a:solidFill>
              </a:rPr>
              <a:t>Fentanyl</a:t>
            </a:r>
            <a:r>
              <a:rPr lang="uk-UA" dirty="0">
                <a:solidFill>
                  <a:srgbClr val="0070C0"/>
                </a:solidFill>
              </a:rPr>
              <a:t>) ін’єкції (розчин для ін'єкцій) в ампулах 0,05 мг/мл по 2 мл </a:t>
            </a:r>
            <a:r>
              <a:rPr lang="uk-UA" dirty="0" smtClean="0">
                <a:solidFill>
                  <a:srgbClr val="0070C0"/>
                </a:solidFill>
              </a:rPr>
              <a:t>- </a:t>
            </a:r>
            <a:r>
              <a:rPr lang="uk-UA" dirty="0">
                <a:solidFill>
                  <a:srgbClr val="FF0000"/>
                </a:solidFill>
              </a:rPr>
              <a:t>за упаковку </a:t>
            </a:r>
            <a:r>
              <a:rPr lang="uk-UA" dirty="0" smtClean="0">
                <a:solidFill>
                  <a:srgbClr val="FF0000"/>
                </a:solidFill>
              </a:rPr>
              <a:t>15,25 </a:t>
            </a:r>
            <a:r>
              <a:rPr lang="uk-UA" dirty="0">
                <a:solidFill>
                  <a:srgbClr val="FF0000"/>
                </a:solidFill>
              </a:rPr>
              <a:t>грн</a:t>
            </a:r>
            <a:r>
              <a:rPr lang="uk-UA" dirty="0" smtClean="0">
                <a:solidFill>
                  <a:srgbClr val="FF0000"/>
                </a:solidFill>
              </a:rPr>
              <a:t>.</a:t>
            </a:r>
          </a:p>
          <a:p>
            <a:pPr marL="514350" indent="-514350">
              <a:buAutoNum type="arabicPeriod"/>
            </a:pPr>
            <a:endParaRPr lang="uk-UA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8FA53C50-F314-4869-9C45-D422DF26B5CB}"/>
              </a:ext>
            </a:extLst>
          </p:cNvPr>
          <p:cNvSpPr txBox="1">
            <a:spLocks/>
          </p:cNvSpPr>
          <p:nvPr/>
        </p:nvSpPr>
        <p:spPr>
          <a:xfrm>
            <a:off x="3212757" y="0"/>
            <a:ext cx="8886889" cy="164198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dirty="0" smtClean="0">
                <a:solidFill>
                  <a:schemeClr val="bg1"/>
                </a:solidFill>
              </a:rPr>
              <a:t>Принципи ціноутворення та продажу окремих груп лікарських засобів організаціям, що фінансуються з бюджету</a:t>
            </a:r>
            <a:r>
              <a:rPr lang="ru-RU" sz="2000" dirty="0"/>
              <a:t> на </a:t>
            </a:r>
            <a:r>
              <a:rPr lang="uk-UA" sz="2000" dirty="0" smtClean="0"/>
              <a:t>основі цін на лікарські засоби, які зареєстровані в Республіці Польща, Словацькій Республіці, Чеській Республіці, Латвійській Республіці, Угорщині</a:t>
            </a:r>
            <a:r>
              <a:rPr lang="ru-RU" sz="2000" dirty="0"/>
              <a:t> </a:t>
            </a:r>
            <a:r>
              <a:rPr lang="ru-RU" sz="2000" dirty="0" smtClean="0"/>
              <a:t>(</a:t>
            </a:r>
            <a:r>
              <a:rPr lang="uk-UA" sz="2000" dirty="0" smtClean="0"/>
              <a:t>референтні країни</a:t>
            </a:r>
            <a:r>
              <a:rPr lang="ru-RU" sz="2000" dirty="0" smtClean="0"/>
              <a:t>)</a:t>
            </a:r>
            <a:r>
              <a:rPr lang="uk-UA" sz="2000" dirty="0" smtClean="0">
                <a:solidFill>
                  <a:schemeClr val="bg1"/>
                </a:solidFill>
              </a:rPr>
              <a:t>:</a:t>
            </a:r>
            <a:endParaRPr lang="uk-UA" sz="2000" dirty="0">
              <a:solidFill>
                <a:schemeClr val="bg1"/>
              </a:solidFill>
            </a:endParaRPr>
          </a:p>
        </p:txBody>
      </p:sp>
      <p:pic>
        <p:nvPicPr>
          <p:cNvPr id="12" name="Объект 4" descr="Изображение выглядит как еда&#10;&#10;Описание создано автоматически">
            <a:extLst>
              <a:ext uri="{FF2B5EF4-FFF2-40B4-BE49-F238E27FC236}">
                <a16:creationId xmlns:a16="http://schemas.microsoft.com/office/drawing/2014/main" xmlns="" id="{E084304F-0426-4B5F-8BC9-85E403A65C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2" y="0"/>
            <a:ext cx="2870400" cy="19518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0531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FA53C50-F314-4869-9C45-D422DF26B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6935" y="6348"/>
            <a:ext cx="8552711" cy="164198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sz="2000" dirty="0" smtClean="0">
                <a:solidFill>
                  <a:schemeClr val="bg1"/>
                </a:solidFill>
              </a:rPr>
              <a:t>Принципи ціноутворення та продажу окремих </a:t>
            </a:r>
            <a:r>
              <a:rPr lang="uk-UA" sz="2000" dirty="0">
                <a:solidFill>
                  <a:schemeClr val="bg1"/>
                </a:solidFill>
              </a:rPr>
              <a:t>груп лікарських засобів організаціям, що фінансуються з бюджету (</a:t>
            </a:r>
            <a:r>
              <a:rPr lang="uk-UA" sz="2000" dirty="0" err="1">
                <a:solidFill>
                  <a:schemeClr val="bg1"/>
                </a:solidFill>
              </a:rPr>
              <a:t>Діазепам</a:t>
            </a:r>
            <a:r>
              <a:rPr lang="uk-UA" sz="2000" dirty="0">
                <a:solidFill>
                  <a:schemeClr val="bg1"/>
                </a:solidFill>
              </a:rPr>
              <a:t> (</a:t>
            </a:r>
            <a:r>
              <a:rPr lang="uk-UA" sz="2000" dirty="0" err="1">
                <a:solidFill>
                  <a:schemeClr val="bg1"/>
                </a:solidFill>
              </a:rPr>
              <a:t>Diazepam</a:t>
            </a:r>
            <a:r>
              <a:rPr lang="uk-UA" sz="2000" dirty="0">
                <a:solidFill>
                  <a:schemeClr val="bg1"/>
                </a:solidFill>
              </a:rPr>
              <a:t>; Морфін (</a:t>
            </a:r>
            <a:r>
              <a:rPr lang="uk-UA" sz="2000" dirty="0" err="1">
                <a:solidFill>
                  <a:schemeClr val="bg1"/>
                </a:solidFill>
              </a:rPr>
              <a:t>Morphine</a:t>
            </a:r>
            <a:r>
              <a:rPr lang="uk-UA" sz="2000" dirty="0">
                <a:solidFill>
                  <a:schemeClr val="bg1"/>
                </a:solidFill>
              </a:rPr>
              <a:t>) ін’єкції (розчин для ін'єкцій); </a:t>
            </a:r>
            <a:r>
              <a:rPr lang="uk-UA" sz="2000" dirty="0" err="1">
                <a:solidFill>
                  <a:schemeClr val="bg1"/>
                </a:solidFill>
              </a:rPr>
              <a:t>Фентаніл</a:t>
            </a:r>
            <a:r>
              <a:rPr lang="uk-UA" sz="2000" dirty="0">
                <a:solidFill>
                  <a:schemeClr val="bg1"/>
                </a:solidFill>
              </a:rPr>
              <a:t> (</a:t>
            </a:r>
            <a:r>
              <a:rPr lang="uk-UA" sz="2000" dirty="0" err="1">
                <a:solidFill>
                  <a:schemeClr val="bg1"/>
                </a:solidFill>
              </a:rPr>
              <a:t>Fentanyl</a:t>
            </a:r>
            <a:r>
              <a:rPr lang="uk-UA" sz="2000" dirty="0">
                <a:solidFill>
                  <a:schemeClr val="bg1"/>
                </a:solidFill>
              </a:rPr>
              <a:t>) ін’єкції (розчин для ін'єкцій</a:t>
            </a:r>
            <a:r>
              <a:rPr lang="uk-UA" sz="2000" dirty="0" smtClean="0">
                <a:solidFill>
                  <a:schemeClr val="bg1"/>
                </a:solidFill>
              </a:rPr>
              <a:t>):</a:t>
            </a:r>
            <a:endParaRPr lang="uk-UA" sz="2000" dirty="0">
              <a:solidFill>
                <a:schemeClr val="bg1"/>
              </a:solidFill>
            </a:endParaRPr>
          </a:p>
        </p:txBody>
      </p:sp>
      <p:pic>
        <p:nvPicPr>
          <p:cNvPr id="5" name="Объект 4" descr="Изображение выглядит как еда&#10;&#10;Описание создано автоматически">
            <a:extLst>
              <a:ext uri="{FF2B5EF4-FFF2-40B4-BE49-F238E27FC236}">
                <a16:creationId xmlns:a16="http://schemas.microsoft.com/office/drawing/2014/main" xmlns="" id="{E084304F-0426-4B5F-8BC9-85E403A65C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32" y="113963"/>
            <a:ext cx="2870400" cy="19518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644FDEA-A1F7-8D4D-967D-A300D13CCA54}"/>
              </a:ext>
            </a:extLst>
          </p:cNvPr>
          <p:cNvSpPr txBox="1"/>
          <p:nvPr/>
        </p:nvSpPr>
        <p:spPr>
          <a:xfrm>
            <a:off x="1409700" y="2984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2C5641E-3BFB-5647-AA90-E25B043C5905}"/>
              </a:ext>
            </a:extLst>
          </p:cNvPr>
          <p:cNvSpPr txBox="1"/>
          <p:nvPr/>
        </p:nvSpPr>
        <p:spPr>
          <a:xfrm>
            <a:off x="84221" y="2065835"/>
            <a:ext cx="120154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/>
          </a:p>
          <a:p>
            <a:r>
              <a:rPr lang="ru-RU" sz="2000" dirty="0" smtClean="0"/>
              <a:t>1. </a:t>
            </a:r>
            <a:r>
              <a:rPr lang="uk-UA" sz="2000" dirty="0" smtClean="0"/>
              <a:t>Постанова КМУ № 426 від </a:t>
            </a:r>
            <a:r>
              <a:rPr lang="ru-RU" sz="2000" dirty="0" smtClean="0"/>
              <a:t>03.04.2019 року «</a:t>
            </a:r>
            <a:r>
              <a:rPr lang="uk-UA" sz="2000" dirty="0" smtClean="0"/>
              <a:t>Про референтне ціноутворення на деякі лікарські засоби, що закуповуються за бюджетні кошти</a:t>
            </a:r>
            <a:r>
              <a:rPr lang="ru-RU" sz="2000" dirty="0" smtClean="0"/>
              <a:t>»: </a:t>
            </a:r>
            <a:r>
              <a:rPr lang="uk-UA" sz="2000" dirty="0" smtClean="0"/>
              <a:t>заклади і установи охорони здоров’я, що повністю або частково фінансуються </a:t>
            </a:r>
            <a:r>
              <a:rPr lang="ru-RU" sz="2000" dirty="0" smtClean="0"/>
              <a:t>з </a:t>
            </a:r>
            <a:r>
              <a:rPr lang="ru-RU" sz="2000" dirty="0"/>
              <a:t>державного та </a:t>
            </a:r>
            <a:r>
              <a:rPr lang="uk-UA" sz="2000" dirty="0" smtClean="0"/>
              <a:t>місцевих бюджетів, закуповують лікарські засоби, які включені до переліку, за цінами, що не перевищують установлених Міністерством охорони здоров’я граничних оптово-відпускних цін з урахуванням податків та зборів, а також граничних постачальницько-збутових і торговельних (роздрібних) надбавок, визначених постановою Кабінету Міністрів України від 17 жовтня 2008 р. </a:t>
            </a:r>
            <a:r>
              <a:rPr lang="uk-UA" sz="2000" u="sng" dirty="0" smtClean="0">
                <a:hlinkClick r:id="rId3"/>
              </a:rPr>
              <a:t>№ 955</a:t>
            </a:r>
            <a:r>
              <a:rPr lang="uk-UA" sz="2000" dirty="0" smtClean="0"/>
              <a:t> “Про заходи щодо стабілізації цін на лікарські засоби</a:t>
            </a:r>
            <a:r>
              <a:rPr lang="ru-RU" sz="2000" dirty="0" smtClean="0"/>
              <a:t>”</a:t>
            </a:r>
            <a:r>
              <a:rPr lang="ru-RU" sz="2000" dirty="0"/>
              <a:t> </a:t>
            </a:r>
            <a:endParaRPr lang="ru-RU" sz="2000" dirty="0" smtClean="0"/>
          </a:p>
          <a:p>
            <a:endParaRPr lang="uk-UA" sz="2000" b="1" dirty="0" smtClean="0">
              <a:solidFill>
                <a:srgbClr val="FF0000"/>
              </a:solidFill>
            </a:endParaRPr>
          </a:p>
          <a:p>
            <a:r>
              <a:rPr lang="uk-UA" sz="2000" b="1" dirty="0" smtClean="0">
                <a:solidFill>
                  <a:srgbClr val="FF0000"/>
                </a:solidFill>
              </a:rPr>
              <a:t>Це означає, що загальна ціна на ці групи лікарських засобів, навіть при використанні  торговельної (роздрібної) надбавки до закупівельної ціни передбаченої постановою КМУ №955 не повинна перевищувати ціну яка встановлена в Реєстрі граничних оптово-відпускних цін на деякі лікарські засоби, що закуповуються за бюджетні кошти, станом на 01 лютого 2021 року, затвердженому наказом МОЗ № 205 від 08.02.2021 року</a:t>
            </a:r>
            <a:endParaRPr lang="uk-UA" sz="2000" b="1" dirty="0">
              <a:solidFill>
                <a:srgbClr val="FF0000"/>
              </a:solidFill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8FA53C50-F314-4869-9C45-D422DF26B5CB}"/>
              </a:ext>
            </a:extLst>
          </p:cNvPr>
          <p:cNvSpPr txBox="1">
            <a:spLocks/>
          </p:cNvSpPr>
          <p:nvPr/>
        </p:nvSpPr>
        <p:spPr>
          <a:xfrm>
            <a:off x="3546935" y="0"/>
            <a:ext cx="8552711" cy="164198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smtClean="0">
                <a:solidFill>
                  <a:schemeClr val="bg1"/>
                </a:solidFill>
              </a:rPr>
              <a:t>Принципи ціноутворення та продажу окремих груп лікарських засобів організаціям, що фінансуються з бюджету (Діазепам (Diazepam; Морфін (Morphine) ін’єкції (розчин для ін'єкцій); Фентаніл (Fentanyl) ін’єкції (розчин для ін'єкцій):</a:t>
            </a:r>
            <a:endParaRPr lang="uk-UA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1686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еда&#10;&#10;Описание создано автоматически">
            <a:extLst>
              <a:ext uri="{FF2B5EF4-FFF2-40B4-BE49-F238E27FC236}">
                <a16:creationId xmlns="" xmlns:a16="http://schemas.microsoft.com/office/drawing/2014/main" id="{E084304F-0426-4B5F-8BC9-85E403A65C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70400" cy="19518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5623" y="0"/>
            <a:ext cx="92263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41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 descr="Изображение выглядит как еда&#10;&#10;Описание создано автоматически">
            <a:extLst>
              <a:ext uri="{FF2B5EF4-FFF2-40B4-BE49-F238E27FC236}">
                <a16:creationId xmlns="" xmlns:a16="http://schemas.microsoft.com/office/drawing/2014/main" id="{E084304F-0426-4B5F-8BC9-85E403A65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5" y="0"/>
            <a:ext cx="2870400" cy="19518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9045" y="0"/>
            <a:ext cx="92229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0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96752"/>
          </a:xfrm>
        </p:spPr>
        <p:txBody>
          <a:bodyPr/>
          <a:lstStyle/>
          <a:p>
            <a:r>
              <a:rPr lang="ru-RU" dirty="0"/>
              <a:t>Аптечный колорит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75032" y="908720"/>
            <a:ext cx="9216968" cy="5832648"/>
          </a:xfrm>
        </p:spPr>
        <p:txBody>
          <a:bodyPr>
            <a:normAutofit lnSpcReduction="10000"/>
          </a:bodyPr>
          <a:lstStyle/>
          <a:p>
            <a:r>
              <a:rPr lang="ru-RU" sz="2800" dirty="0"/>
              <a:t>Главное отличие аптечных продаж от магазинных состоит в том, что клиент/пациент вообще не должен догадываться, что ему именно продают. Человек пришел в аптеку с какой-то проблемой или идеей относительно своего здоровья, и наша задача – оказать ему качественную услугу так, чтобы он остался доволен, захотел вернуться даже при отсутствии прямой необходимости, да еще и похвалил аптеку своим близким, друзьям. Отсюда ряд технологических отличий от классических методов продаж в процессе коммуникации с аптечным клиентом.</a:t>
            </a:r>
          </a:p>
          <a:p>
            <a:r>
              <a:rPr lang="en-US" dirty="0" smtClean="0"/>
              <a:t>URL</a:t>
            </a:r>
            <a:r>
              <a:rPr lang="ru-RU" dirty="0" smtClean="0">
                <a:solidFill>
                  <a:srgbClr val="0070C0"/>
                </a:solidFill>
              </a:rPr>
              <a:t>: </a:t>
            </a:r>
            <a:r>
              <a:rPr lang="en-US" dirty="0">
                <a:solidFill>
                  <a:srgbClr val="0070C0"/>
                </a:solidFill>
              </a:rPr>
              <a:t>http://amm.net.ua/pravila-prodazh-chto-rabotaet-v-apteke.html</a:t>
            </a:r>
            <a:endParaRPr lang="ru-RU" dirty="0" smtClean="0">
              <a:solidFill>
                <a:srgbClr val="0070C0"/>
              </a:solidFill>
            </a:endParaRPr>
          </a:p>
          <a:p>
            <a:endParaRPr lang="ru-RU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3" name="Рукописный ввод 12"/>
              <p14:cNvContentPartPr/>
              <p14:nvPr/>
            </p14:nvContentPartPr>
            <p14:xfrm>
              <a:off x="2968306" y="835445"/>
              <a:ext cx="8852760" cy="1396800"/>
            </p14:xfrm>
          </p:contentPart>
        </mc:Choice>
        <mc:Fallback xmlns="">
          <p:pic>
            <p:nvPicPr>
              <p:cNvPr id="13" name="Рукописный ввод 1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56426" y="823565"/>
                <a:ext cx="8876520" cy="142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Рукописный ввод 13"/>
              <p14:cNvContentPartPr/>
              <p14:nvPr/>
            </p14:nvContentPartPr>
            <p14:xfrm>
              <a:off x="3341986" y="1038305"/>
              <a:ext cx="8105400" cy="991080"/>
            </p14:xfrm>
          </p:contentPart>
        </mc:Choice>
        <mc:Fallback xmlns="">
          <p:pic>
            <p:nvPicPr>
              <p:cNvPr id="14" name="Рукописный ввод 1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94106" y="942150"/>
                <a:ext cx="8201160" cy="118339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Объект 4" descr="Изображение выглядит как еда&#10;&#10;Описание создано автоматически">
            <a:extLst>
              <a:ext uri="{FF2B5EF4-FFF2-40B4-BE49-F238E27FC236}">
                <a16:creationId xmlns="" xmlns:a16="http://schemas.microsoft.com/office/drawing/2014/main" id="{E084304F-0426-4B5F-8BC9-85E403A65C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3" y="0"/>
            <a:ext cx="2870400" cy="19518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 descr="7567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3061"/>
            <a:ext cx="2519772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04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7470" y="365125"/>
            <a:ext cx="8116330" cy="1325563"/>
          </a:xfrm>
        </p:spPr>
        <p:txBody>
          <a:bodyPr>
            <a:normAutofit fontScale="90000"/>
          </a:bodyPr>
          <a:lstStyle/>
          <a:p>
            <a:r>
              <a:rPr lang="ru-RU" dirty="0"/>
              <a:t>Правила продаж — что работает в аптеке?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Аптечные </a:t>
            </a:r>
            <a:r>
              <a:rPr lang="ru-RU" dirty="0"/>
              <a:t>продажи – тема, которую, наверное, невозможно исчерпать. Для того чтобы работники аптек совершенствовали свои навыки в этом вопросе, создана масса книг, рекомендаций, разрабатываются авторские </a:t>
            </a:r>
            <a:r>
              <a:rPr lang="ru-RU" dirty="0" err="1"/>
              <a:t>тренинговые</a:t>
            </a:r>
            <a:r>
              <a:rPr lang="ru-RU" dirty="0"/>
              <a:t> методики. Но все же главную роль в продажах играет личностный фактор, то есть умение, а главное – желание фармацевта рекомендовать больше нужных клиенту продуктов для увеличения среднего чека</a:t>
            </a:r>
            <a:r>
              <a:rPr lang="ru-RU" dirty="0" smtClean="0"/>
              <a:t>.</a:t>
            </a:r>
          </a:p>
          <a:p>
            <a:r>
              <a:rPr lang="en-US" dirty="0" smtClean="0"/>
              <a:t>URL</a:t>
            </a:r>
            <a:r>
              <a:rPr lang="ru-RU" dirty="0" smtClean="0"/>
              <a:t>: </a:t>
            </a:r>
            <a:r>
              <a:rPr lang="en-US" dirty="0">
                <a:solidFill>
                  <a:srgbClr val="0070C0"/>
                </a:solidFill>
              </a:rPr>
              <a:t>http://amm.net.ua/pravila-prodazh-chto-rabotaet-v-apteke.html</a:t>
            </a:r>
            <a:endParaRPr lang="ru-RU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Рукописный ввод 10"/>
              <p14:cNvContentPartPr/>
              <p14:nvPr/>
            </p14:nvContentPartPr>
            <p14:xfrm>
              <a:off x="1643749" y="3277887"/>
              <a:ext cx="8404920" cy="1739880"/>
            </p14:xfrm>
          </p:contentPart>
        </mc:Choice>
        <mc:Fallback xmlns="">
          <p:pic>
            <p:nvPicPr>
              <p:cNvPr id="11" name="Рукописный ввод 10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31869" y="3266007"/>
                <a:ext cx="8428680" cy="176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Рукописный ввод 11"/>
              <p14:cNvContentPartPr/>
              <p14:nvPr/>
            </p14:nvContentPartPr>
            <p14:xfrm>
              <a:off x="2396869" y="3491367"/>
              <a:ext cx="6802920" cy="1229040"/>
            </p14:xfrm>
          </p:contentPart>
        </mc:Choice>
        <mc:Fallback xmlns="">
          <p:pic>
            <p:nvPicPr>
              <p:cNvPr id="12" name="Рукописный ввод 1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48989" y="3395219"/>
                <a:ext cx="6898680" cy="1421336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Объект 4" descr="Изображение выглядит как еда&#10;&#10;Описание создано автоматически">
            <a:extLst>
              <a:ext uri="{FF2B5EF4-FFF2-40B4-BE49-F238E27FC236}">
                <a16:creationId xmlns="" xmlns:a16="http://schemas.microsoft.com/office/drawing/2014/main" id="{E084304F-0426-4B5F-8BC9-85E403A65C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3" y="0"/>
            <a:ext cx="2870400" cy="19518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2" descr="https://antikor.com.ua/foto/articles_images/46000/46198_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2" b="73321"/>
          <a:stretch/>
        </p:blipFill>
        <p:spPr bwMode="auto">
          <a:xfrm>
            <a:off x="2881912" y="5107111"/>
            <a:ext cx="5928593" cy="175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25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2668333_2212153545728415_2591603770580271104_1111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24" y="47625"/>
            <a:ext cx="12144376" cy="604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У нас білочка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28" y="82062"/>
            <a:ext cx="12181272" cy="561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0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еда&#10;&#10;Описание создано автоматически">
            <a:extLst>
              <a:ext uri="{FF2B5EF4-FFF2-40B4-BE49-F238E27FC236}">
                <a16:creationId xmlns="" xmlns:a16="http://schemas.microsoft.com/office/drawing/2014/main" id="{E084304F-0426-4B5F-8BC9-85E403A65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3" y="0"/>
            <a:ext cx="2870400" cy="19518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8FA53C50-F314-4869-9C45-D422DF26B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5032" y="106878"/>
            <a:ext cx="9216968" cy="1844993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uk-UA" sz="2400" dirty="0"/>
              <a:t>І</a:t>
            </a:r>
            <a:r>
              <a:rPr lang="uk-UA" sz="2400" dirty="0" smtClean="0"/>
              <a:t>мпортери</a:t>
            </a:r>
            <a:r>
              <a:rPr lang="uk-UA" sz="2400" dirty="0"/>
              <a:t>, вітчизняні </a:t>
            </a:r>
            <a:r>
              <a:rPr lang="uk-UA" sz="2400" dirty="0" smtClean="0"/>
              <a:t>виробники укладали </a:t>
            </a:r>
            <a:r>
              <a:rPr lang="uk-UA" sz="2400" dirty="0"/>
              <a:t>з аптечними мережами маркетингові угоди як самостійно так і через </a:t>
            </a:r>
            <a:r>
              <a:rPr lang="uk-UA" sz="2400" dirty="0" smtClean="0"/>
              <a:t>посередників. Нами були проаналізовані </a:t>
            </a:r>
            <a:r>
              <a:rPr lang="uk-UA" sz="2400" dirty="0" err="1" smtClean="0"/>
              <a:t>маркетиногові</a:t>
            </a:r>
            <a:r>
              <a:rPr lang="uk-UA" sz="2400" dirty="0" smtClean="0"/>
              <a:t> договори з такими </a:t>
            </a:r>
            <a:r>
              <a:rPr lang="uk-UA" sz="2400" dirty="0" err="1" smtClean="0"/>
              <a:t>фармкомпаніями</a:t>
            </a:r>
            <a:r>
              <a:rPr lang="uk-UA" sz="2400" dirty="0" smtClean="0"/>
              <a:t>: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endParaRPr lang="en-US" sz="4000" dirty="0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104633" y="2101931"/>
            <a:ext cx="5915167" cy="4607627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uk-UA" b="1" dirty="0" smtClean="0"/>
              <a:t>- компанії </a:t>
            </a:r>
            <a:r>
              <a:rPr lang="uk-UA" b="1" dirty="0"/>
              <a:t>з іноземним капіталом: </a:t>
            </a:r>
            <a:endParaRPr lang="uk-UA" b="1" dirty="0" smtClean="0"/>
          </a:p>
          <a:p>
            <a:pPr marL="0" indent="0">
              <a:buNone/>
            </a:pPr>
            <a:r>
              <a:rPr lang="uk-UA" sz="1800" dirty="0"/>
              <a:t>Мега </a:t>
            </a:r>
            <a:r>
              <a:rPr lang="uk-UA" sz="1800" dirty="0" err="1"/>
              <a:t>Лайфсайензіс</a:t>
            </a:r>
            <a:r>
              <a:rPr lang="uk-UA" sz="1800" dirty="0"/>
              <a:t>, МОВІ ХЕЛС, </a:t>
            </a:r>
            <a:r>
              <a:rPr lang="uk-UA" sz="1800" dirty="0" err="1"/>
              <a:t>Органостін</a:t>
            </a:r>
            <a:r>
              <a:rPr lang="uk-UA" sz="1800" dirty="0"/>
              <a:t> ЛТД, </a:t>
            </a:r>
            <a:r>
              <a:rPr lang="uk-UA" sz="1800" dirty="0" err="1"/>
              <a:t>Аббот</a:t>
            </a:r>
            <a:r>
              <a:rPr lang="uk-UA" sz="1800" dirty="0"/>
              <a:t> Україна, ГЛЕДФАРМ ЛТД, </a:t>
            </a:r>
            <a:r>
              <a:rPr lang="uk-UA" sz="1800" dirty="0" err="1"/>
              <a:t>Асіно</a:t>
            </a:r>
            <a:r>
              <a:rPr lang="uk-UA" sz="1800" dirty="0"/>
              <a:t> Україна, </a:t>
            </a:r>
            <a:r>
              <a:rPr lang="uk-UA" sz="1800" dirty="0" err="1"/>
              <a:t>Альпен</a:t>
            </a:r>
            <a:r>
              <a:rPr lang="uk-UA" sz="1800" dirty="0"/>
              <a:t> </a:t>
            </a:r>
            <a:r>
              <a:rPr lang="uk-UA" sz="1800" dirty="0" err="1"/>
              <a:t>Фарма</a:t>
            </a:r>
            <a:r>
              <a:rPr lang="uk-UA" sz="1800" dirty="0"/>
              <a:t> АГ, </a:t>
            </a:r>
            <a:r>
              <a:rPr lang="uk-UA" sz="1800" dirty="0" err="1"/>
              <a:t>Астрафарм</a:t>
            </a:r>
            <a:r>
              <a:rPr lang="uk-UA" sz="1800" dirty="0"/>
              <a:t>, </a:t>
            </a:r>
            <a:r>
              <a:rPr lang="uk-UA" sz="1800" dirty="0" err="1"/>
              <a:t>Юніфарм</a:t>
            </a:r>
            <a:r>
              <a:rPr lang="uk-UA" sz="1800" dirty="0"/>
              <a:t> Україна, </a:t>
            </a:r>
            <a:r>
              <a:rPr lang="uk-UA" sz="1800" dirty="0" err="1"/>
              <a:t>Медокемі</a:t>
            </a:r>
            <a:r>
              <a:rPr lang="uk-UA" sz="1800" dirty="0"/>
              <a:t> </a:t>
            </a:r>
            <a:r>
              <a:rPr lang="uk-UA" sz="1800" dirty="0" err="1"/>
              <a:t>Лімітед</a:t>
            </a:r>
            <a:r>
              <a:rPr lang="uk-UA" sz="1800" dirty="0"/>
              <a:t>, </a:t>
            </a:r>
            <a:r>
              <a:rPr lang="uk-UA" sz="1800" dirty="0" err="1"/>
              <a:t>Байер</a:t>
            </a:r>
            <a:r>
              <a:rPr lang="uk-UA" sz="1800" dirty="0"/>
              <a:t>, </a:t>
            </a:r>
            <a:r>
              <a:rPr lang="uk-UA" sz="1800" dirty="0" err="1"/>
              <a:t>Юніфарм</a:t>
            </a:r>
            <a:r>
              <a:rPr lang="uk-UA" sz="1800" dirty="0"/>
              <a:t> Україна, </a:t>
            </a:r>
            <a:r>
              <a:rPr lang="uk-UA" sz="1800" dirty="0" err="1"/>
              <a:t>Долфі</a:t>
            </a:r>
            <a:r>
              <a:rPr lang="uk-UA" sz="1800" dirty="0"/>
              <a:t> Україна, </a:t>
            </a:r>
            <a:r>
              <a:rPr lang="uk-UA" sz="1800" dirty="0" err="1"/>
              <a:t>Конарк</a:t>
            </a:r>
            <a:r>
              <a:rPr lang="uk-UA" sz="1800" dirty="0"/>
              <a:t> </a:t>
            </a:r>
            <a:r>
              <a:rPr lang="uk-UA" sz="1800" dirty="0" err="1"/>
              <a:t>Інтермед</a:t>
            </a:r>
            <a:r>
              <a:rPr lang="uk-UA" sz="1800" dirty="0"/>
              <a:t>, Нобель </a:t>
            </a:r>
            <a:r>
              <a:rPr lang="uk-UA" sz="1800" dirty="0" err="1"/>
              <a:t>Ілач</a:t>
            </a:r>
            <a:r>
              <a:rPr lang="uk-UA" sz="1800" dirty="0"/>
              <a:t> </a:t>
            </a:r>
            <a:r>
              <a:rPr lang="uk-UA" sz="1800" dirty="0" err="1"/>
              <a:t>Санаї</a:t>
            </a:r>
            <a:r>
              <a:rPr lang="uk-UA" sz="1800" dirty="0"/>
              <a:t> </a:t>
            </a:r>
            <a:r>
              <a:rPr lang="uk-UA" sz="1800" dirty="0" err="1"/>
              <a:t>Ве</a:t>
            </a:r>
            <a:r>
              <a:rPr lang="uk-UA" sz="1800" dirty="0"/>
              <a:t> </a:t>
            </a:r>
            <a:r>
              <a:rPr lang="uk-UA" sz="1800" dirty="0" err="1"/>
              <a:t>Тіджарет</a:t>
            </a:r>
            <a:r>
              <a:rPr lang="uk-UA" sz="1800" dirty="0"/>
              <a:t> Анонім </a:t>
            </a:r>
            <a:r>
              <a:rPr lang="uk-UA" sz="1800" dirty="0" err="1"/>
              <a:t>Шіркеті</a:t>
            </a:r>
            <a:r>
              <a:rPr lang="uk-UA" sz="1800" dirty="0"/>
              <a:t>,  </a:t>
            </a:r>
            <a:r>
              <a:rPr lang="uk-UA" sz="1800" dirty="0" err="1"/>
              <a:t>Польфарма</a:t>
            </a:r>
            <a:r>
              <a:rPr lang="uk-UA" sz="1800" dirty="0"/>
              <a:t>, Стада Україна, </a:t>
            </a:r>
            <a:r>
              <a:rPr lang="uk-UA" sz="1800" dirty="0" err="1"/>
              <a:t>Реккітт</a:t>
            </a:r>
            <a:r>
              <a:rPr lang="uk-UA" sz="1800" dirty="0"/>
              <a:t> </a:t>
            </a:r>
            <a:r>
              <a:rPr lang="uk-UA" sz="1800" dirty="0" err="1"/>
              <a:t>Бенкізер</a:t>
            </a:r>
            <a:r>
              <a:rPr lang="uk-UA" sz="1800" dirty="0"/>
              <a:t> Україна тощо. </a:t>
            </a:r>
            <a:endParaRPr lang="uk-UA" sz="1800" dirty="0" smtClean="0"/>
          </a:p>
          <a:p>
            <a:pPr marL="0" indent="0">
              <a:buNone/>
            </a:pPr>
            <a:r>
              <a:rPr lang="uk-UA" dirty="0" smtClean="0"/>
              <a:t>Цікаво </a:t>
            </a:r>
            <a:r>
              <a:rPr lang="uk-UA" dirty="0"/>
              <a:t>те, що у </a:t>
            </a:r>
            <a:r>
              <a:rPr lang="uk-UA" dirty="0" err="1"/>
              <a:t>Асіно</a:t>
            </a:r>
            <a:r>
              <a:rPr lang="uk-UA" dirty="0"/>
              <a:t> Україна серед препаратів в додатку до договору маркетингу внесені такі рецептурні препарати як «</a:t>
            </a:r>
            <a:r>
              <a:rPr lang="uk-UA" dirty="0" err="1"/>
              <a:t>Діокор</a:t>
            </a:r>
            <a:r>
              <a:rPr lang="uk-UA" dirty="0"/>
              <a:t> Соло» в таблетках, «</a:t>
            </a:r>
            <a:r>
              <a:rPr lang="uk-UA" dirty="0" err="1"/>
              <a:t>Ламотрин</a:t>
            </a:r>
            <a:r>
              <a:rPr lang="uk-UA" dirty="0"/>
              <a:t>», «</a:t>
            </a:r>
            <a:r>
              <a:rPr lang="uk-UA" dirty="0" err="1"/>
              <a:t>Левокорд</a:t>
            </a:r>
            <a:r>
              <a:rPr lang="uk-UA" dirty="0"/>
              <a:t> </a:t>
            </a:r>
            <a:r>
              <a:rPr lang="uk-UA" dirty="0" err="1"/>
              <a:t>Ретард</a:t>
            </a:r>
            <a:r>
              <a:rPr lang="uk-UA" dirty="0"/>
              <a:t> </a:t>
            </a:r>
            <a:r>
              <a:rPr lang="uk-UA" dirty="0" err="1"/>
              <a:t>Асіно</a:t>
            </a:r>
            <a:r>
              <a:rPr lang="uk-UA" dirty="0"/>
              <a:t>», у ГЛЕДФАРМ ЛТД серед препаратів в додатку до договору маркетингу внесений такий рецептурний препарат як «</a:t>
            </a:r>
            <a:r>
              <a:rPr lang="uk-UA" dirty="0" err="1"/>
              <a:t>Фаніган</a:t>
            </a:r>
            <a:r>
              <a:rPr lang="uk-UA" dirty="0"/>
              <a:t>» в таблетках. </a:t>
            </a:r>
            <a:r>
              <a:rPr lang="uk-UA" dirty="0">
                <a:solidFill>
                  <a:srgbClr val="FF0000"/>
                </a:solidFill>
              </a:rPr>
              <a:t>Тобто відбувається просування товарів, які апріорі не підлягають просуванню.</a:t>
            </a:r>
            <a:r>
              <a:rPr lang="uk-UA" dirty="0"/>
              <a:t> </a:t>
            </a:r>
            <a:endParaRPr lang="ru-RU" dirty="0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6103917" y="2101930"/>
            <a:ext cx="6088083" cy="4607627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85000" lnSpcReduction="20000"/>
          </a:bodyPr>
          <a:lstStyle/>
          <a:p>
            <a:pPr>
              <a:buFontTx/>
              <a:buChar char="-"/>
            </a:pPr>
            <a:r>
              <a:rPr lang="uk-UA" b="1" dirty="0" smtClean="0"/>
              <a:t>вітчизняні виробники </a:t>
            </a:r>
            <a:r>
              <a:rPr lang="uk-UA" b="1" dirty="0"/>
              <a:t>та </a:t>
            </a:r>
            <a:r>
              <a:rPr lang="uk-UA" b="1" dirty="0" smtClean="0"/>
              <a:t>імпортери</a:t>
            </a:r>
          </a:p>
          <a:p>
            <a:pPr marL="0" indent="0">
              <a:buNone/>
            </a:pPr>
            <a:r>
              <a:rPr lang="uk-UA" sz="1600" dirty="0"/>
              <a:t>ТОВ «Фіто Лек», ПАТ «</a:t>
            </a:r>
            <a:r>
              <a:rPr lang="uk-UA" sz="1600" dirty="0" err="1"/>
              <a:t>Хімфармзавод</a:t>
            </a:r>
            <a:r>
              <a:rPr lang="uk-UA" sz="1600" dirty="0"/>
              <a:t> «Червона зірка», ПАТ «Київський вітамінний завод», ТОВ «</a:t>
            </a:r>
            <a:r>
              <a:rPr lang="uk-UA" sz="1600" dirty="0" err="1"/>
              <a:t>Астрафарм</a:t>
            </a:r>
            <a:r>
              <a:rPr lang="uk-UA" sz="1600" dirty="0"/>
              <a:t>», ТОВ «</a:t>
            </a:r>
            <a:r>
              <a:rPr lang="uk-UA" sz="1600" dirty="0" err="1"/>
              <a:t>Новалік</a:t>
            </a:r>
            <a:r>
              <a:rPr lang="uk-UA" sz="1600" dirty="0"/>
              <a:t> </a:t>
            </a:r>
            <a:r>
              <a:rPr lang="uk-UA" sz="1600" dirty="0" err="1"/>
              <a:t>Фарм</a:t>
            </a:r>
            <a:r>
              <a:rPr lang="uk-UA" sz="1600" dirty="0"/>
              <a:t>», ТОВ «Виробничо-торгівельна фірма «</a:t>
            </a:r>
            <a:r>
              <a:rPr lang="uk-UA" sz="1600" dirty="0" err="1"/>
              <a:t>Сарепта</a:t>
            </a:r>
            <a:r>
              <a:rPr lang="uk-UA" sz="1600" dirty="0"/>
              <a:t>», ТОВ «</a:t>
            </a:r>
            <a:r>
              <a:rPr lang="uk-UA" sz="1600" dirty="0" err="1"/>
              <a:t>Мікрофарм</a:t>
            </a:r>
            <a:r>
              <a:rPr lang="uk-UA" sz="1600" dirty="0"/>
              <a:t>», ТОВ «</a:t>
            </a:r>
            <a:r>
              <a:rPr lang="uk-UA" sz="1600" dirty="0" err="1"/>
              <a:t>Тернофарм</a:t>
            </a:r>
            <a:r>
              <a:rPr lang="uk-UA" sz="1600" dirty="0"/>
              <a:t>», ТОВ «</a:t>
            </a:r>
            <a:r>
              <a:rPr lang="uk-UA" sz="1600" dirty="0" err="1"/>
              <a:t>Медіко</a:t>
            </a:r>
            <a:r>
              <a:rPr lang="uk-UA" sz="1600" dirty="0"/>
              <a:t>», ТОВ «</a:t>
            </a:r>
            <a:r>
              <a:rPr lang="uk-UA" sz="1600" dirty="0" err="1"/>
              <a:t>Фарма</a:t>
            </a:r>
            <a:r>
              <a:rPr lang="uk-UA" sz="1600" dirty="0"/>
              <a:t> Хауз», ТОВ «Медичний центр М.Т.К.», ПАТ «Науково-виробничий центр «</a:t>
            </a:r>
            <a:r>
              <a:rPr lang="uk-UA" sz="1600" dirty="0" err="1"/>
              <a:t>Борщагівський</a:t>
            </a:r>
            <a:r>
              <a:rPr lang="uk-UA" sz="1600" dirty="0"/>
              <a:t> хіміко-фармацевтичний завод», ТОВ «1 А Діагностична компанія», ПАТ «</a:t>
            </a:r>
            <a:r>
              <a:rPr lang="uk-UA" sz="1600" dirty="0" err="1"/>
              <a:t>Лубнифарм</a:t>
            </a:r>
            <a:r>
              <a:rPr lang="uk-UA" sz="1600" dirty="0"/>
              <a:t>», ТОВ «</a:t>
            </a:r>
            <a:r>
              <a:rPr lang="uk-UA" sz="1600" dirty="0" err="1"/>
              <a:t>Агрофарм</a:t>
            </a:r>
            <a:r>
              <a:rPr lang="uk-UA" sz="1600" dirty="0"/>
              <a:t>» тощо </a:t>
            </a:r>
            <a:r>
              <a:rPr lang="uk-UA" sz="1600" b="1" dirty="0" smtClean="0"/>
              <a:t>.</a:t>
            </a:r>
          </a:p>
          <a:p>
            <a:pPr marL="0" indent="0">
              <a:buNone/>
            </a:pPr>
            <a:r>
              <a:rPr lang="uk-UA" dirty="0"/>
              <a:t>ПАТ «Київський вітамінний завод» </a:t>
            </a:r>
            <a:r>
              <a:rPr lang="uk-UA" dirty="0" smtClean="0"/>
              <a:t>пропонував </a:t>
            </a:r>
            <a:r>
              <a:rPr lang="uk-UA" dirty="0"/>
              <a:t>цікаву форму розрахунків за маркетинговими угодами: 75 умножити на кількість одиниць товару та на кількість аптечних закладів (при наявності 100 аптечних закладів за 100 найменувань оплачується власнику аптечної мережі – 750 000 грн.). </a:t>
            </a:r>
            <a:r>
              <a:rPr lang="uk-UA" dirty="0" smtClean="0"/>
              <a:t>А </a:t>
            </a:r>
            <a:r>
              <a:rPr lang="uk-UA" dirty="0"/>
              <a:t>наприклад, ПАТ «</a:t>
            </a:r>
            <a:r>
              <a:rPr lang="uk-UA" dirty="0" err="1"/>
              <a:t>Лубнифарм</a:t>
            </a:r>
            <a:r>
              <a:rPr lang="uk-UA" dirty="0"/>
              <a:t>» пропонує за маркетинговими договорами аптечним мережам від 15 до </a:t>
            </a:r>
            <a:r>
              <a:rPr lang="uk-UA" dirty="0" smtClean="0"/>
              <a:t>25% </a:t>
            </a:r>
            <a:r>
              <a:rPr lang="uk-UA" dirty="0"/>
              <a:t>доплати за отриманий товар. </a:t>
            </a:r>
            <a:endParaRPr lang="ru-RU" dirty="0"/>
          </a:p>
          <a:p>
            <a:pPr marL="0" indent="0">
              <a:buNone/>
            </a:pP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265781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422566"/>
            <a:ext cx="12192000" cy="443543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1600" dirty="0"/>
              <a:t>Наприклад ТОВ «</a:t>
            </a:r>
            <a:r>
              <a:rPr lang="uk-UA" sz="1600" dirty="0" err="1"/>
              <a:t>Олів</a:t>
            </a:r>
            <a:r>
              <a:rPr lang="uk-UA" sz="1600" dirty="0"/>
              <a:t> </a:t>
            </a:r>
            <a:r>
              <a:rPr lang="uk-UA" sz="1600" dirty="0" err="1"/>
              <a:t>Фарм</a:t>
            </a:r>
            <a:r>
              <a:rPr lang="uk-UA" sz="1600" dirty="0"/>
              <a:t> Сервіс» (кінцеві </a:t>
            </a:r>
            <a:r>
              <a:rPr lang="uk-UA" sz="1600" dirty="0" err="1"/>
              <a:t>бенефіціари</a:t>
            </a:r>
            <a:r>
              <a:rPr lang="uk-UA" sz="1600" dirty="0"/>
              <a:t> – </a:t>
            </a:r>
            <a:r>
              <a:rPr lang="uk-UA" sz="1600" dirty="0" err="1"/>
              <a:t>Натальченко</a:t>
            </a:r>
            <a:r>
              <a:rPr lang="uk-UA" sz="1600" dirty="0"/>
              <a:t> І.В., </a:t>
            </a:r>
            <a:r>
              <a:rPr lang="uk-UA" sz="1600" dirty="0" err="1"/>
              <a:t>Натальченко</a:t>
            </a:r>
            <a:r>
              <a:rPr lang="uk-UA" sz="1600" dirty="0"/>
              <a:t> І.О.), ТОВ «В2В </a:t>
            </a:r>
            <a:r>
              <a:rPr lang="uk-UA" sz="1600" dirty="0" err="1"/>
              <a:t>Фарм</a:t>
            </a:r>
            <a:r>
              <a:rPr lang="uk-UA" sz="1600" dirty="0"/>
              <a:t>» (кінцеві </a:t>
            </a:r>
            <a:r>
              <a:rPr lang="uk-UA" sz="1600" dirty="0" err="1"/>
              <a:t>бенефіціари</a:t>
            </a:r>
            <a:r>
              <a:rPr lang="uk-UA" sz="1600" dirty="0"/>
              <a:t> – </a:t>
            </a:r>
            <a:r>
              <a:rPr lang="uk-UA" sz="1600" dirty="0" err="1"/>
              <a:t>Нікольченко</a:t>
            </a:r>
            <a:r>
              <a:rPr lang="uk-UA" sz="1600" dirty="0"/>
              <a:t> О.А., </a:t>
            </a:r>
            <a:r>
              <a:rPr lang="uk-UA" sz="1600" dirty="0" err="1"/>
              <a:t>Натальченко</a:t>
            </a:r>
            <a:r>
              <a:rPr lang="uk-UA" sz="1600" dirty="0"/>
              <a:t> І.О.), ТОВ «В2В </a:t>
            </a:r>
            <a:r>
              <a:rPr lang="uk-UA" sz="1600" dirty="0" err="1"/>
              <a:t>Фарм</a:t>
            </a:r>
            <a:r>
              <a:rPr lang="uk-UA" sz="1600" dirty="0"/>
              <a:t> Сервіс» (кінцеві </a:t>
            </a:r>
            <a:r>
              <a:rPr lang="uk-UA" sz="1600" dirty="0" err="1"/>
              <a:t>бенефіціари</a:t>
            </a:r>
            <a:r>
              <a:rPr lang="uk-UA" sz="1600" dirty="0"/>
              <a:t> – </a:t>
            </a:r>
            <a:r>
              <a:rPr lang="uk-UA" sz="1600" dirty="0" err="1"/>
              <a:t>Натальченко</a:t>
            </a:r>
            <a:r>
              <a:rPr lang="uk-UA" sz="1600" dirty="0"/>
              <a:t> І.О., </a:t>
            </a:r>
            <a:r>
              <a:rPr lang="uk-UA" sz="1600" dirty="0" err="1"/>
              <a:t>Натальченко</a:t>
            </a:r>
            <a:r>
              <a:rPr lang="uk-UA" sz="1600" dirty="0"/>
              <a:t> І.О.), ТОВ «В2В </a:t>
            </a:r>
            <a:r>
              <a:rPr lang="uk-UA" sz="1600" dirty="0" err="1"/>
              <a:t>Фарм</a:t>
            </a:r>
            <a:r>
              <a:rPr lang="uk-UA" sz="1600" dirty="0"/>
              <a:t> </a:t>
            </a:r>
            <a:r>
              <a:rPr lang="uk-UA" sz="1600" dirty="0" err="1"/>
              <a:t>Компані</a:t>
            </a:r>
            <a:r>
              <a:rPr lang="uk-UA" sz="1600" dirty="0"/>
              <a:t>» (кінцеві </a:t>
            </a:r>
            <a:r>
              <a:rPr lang="uk-UA" sz="1600" dirty="0" err="1"/>
              <a:t>бенефіціари</a:t>
            </a:r>
            <a:r>
              <a:rPr lang="uk-UA" sz="1600" dirty="0"/>
              <a:t> – </a:t>
            </a:r>
            <a:r>
              <a:rPr lang="uk-UA" sz="1600" dirty="0" err="1"/>
              <a:t>Натальченко</a:t>
            </a:r>
            <a:r>
              <a:rPr lang="uk-UA" sz="1600" dirty="0"/>
              <a:t> І.О., </a:t>
            </a:r>
            <a:r>
              <a:rPr lang="uk-UA" sz="1600" dirty="0" err="1"/>
              <a:t>Натальченко</a:t>
            </a:r>
            <a:r>
              <a:rPr lang="uk-UA" sz="1600" dirty="0"/>
              <a:t> І.О.), ТОВ «В2В </a:t>
            </a:r>
            <a:r>
              <a:rPr lang="uk-UA" sz="1600" dirty="0" err="1"/>
              <a:t>Фарм</a:t>
            </a:r>
            <a:r>
              <a:rPr lang="uk-UA" sz="1600" dirty="0"/>
              <a:t> Груп» (кінцеві </a:t>
            </a:r>
            <a:r>
              <a:rPr lang="uk-UA" sz="1600" dirty="0" err="1"/>
              <a:t>бенефіціари</a:t>
            </a:r>
            <a:r>
              <a:rPr lang="uk-UA" sz="1600" dirty="0"/>
              <a:t> – </a:t>
            </a:r>
            <a:r>
              <a:rPr lang="uk-UA" sz="1600" dirty="0" err="1"/>
              <a:t>Натальченко</a:t>
            </a:r>
            <a:r>
              <a:rPr lang="uk-UA" sz="1600" dirty="0"/>
              <a:t> І.О., </a:t>
            </a:r>
            <a:r>
              <a:rPr lang="uk-UA" sz="1600" dirty="0" err="1"/>
              <a:t>Натальченко</a:t>
            </a:r>
            <a:r>
              <a:rPr lang="uk-UA" sz="1600" dirty="0"/>
              <a:t> І.О.). Або, ТОВ «</a:t>
            </a:r>
            <a:r>
              <a:rPr lang="uk-UA" sz="1600" dirty="0" err="1"/>
              <a:t>Фарм-Рост</a:t>
            </a:r>
            <a:r>
              <a:rPr lang="uk-UA" sz="1600" dirty="0"/>
              <a:t> Плюс» (кінцевий </a:t>
            </a:r>
            <a:r>
              <a:rPr lang="uk-UA" sz="1600" dirty="0" err="1"/>
              <a:t>бенефіціар</a:t>
            </a:r>
            <a:r>
              <a:rPr lang="uk-UA" sz="1600" dirty="0"/>
              <a:t> – Вовкодав А.А.), ТОВ «Спектр </a:t>
            </a:r>
            <a:r>
              <a:rPr lang="uk-UA" sz="1600" dirty="0" err="1"/>
              <a:t>Фарм</a:t>
            </a:r>
            <a:r>
              <a:rPr lang="uk-UA" sz="1600" dirty="0"/>
              <a:t>» (кінцеві </a:t>
            </a:r>
            <a:r>
              <a:rPr lang="uk-UA" sz="1600" dirty="0" err="1"/>
              <a:t>бенефіціари</a:t>
            </a:r>
            <a:r>
              <a:rPr lang="uk-UA" sz="1600" dirty="0"/>
              <a:t> – Вовкодав А.А., Вовкодав І.М.). Також працюють за такими же схемами ТОВ «ОМП Маркетинг» (засновник – ПП «ОМП», кінцевий </a:t>
            </a:r>
            <a:r>
              <a:rPr lang="uk-UA" sz="1600" dirty="0" err="1"/>
              <a:t>бенефіціар</a:t>
            </a:r>
            <a:r>
              <a:rPr lang="uk-UA" sz="1600" dirty="0"/>
              <a:t> – </a:t>
            </a:r>
            <a:r>
              <a:rPr lang="uk-UA" sz="1600" dirty="0" err="1"/>
              <a:t>Левтеров</a:t>
            </a:r>
            <a:r>
              <a:rPr lang="uk-UA" sz="1600" dirty="0"/>
              <a:t> К.В.), ТОВ «</a:t>
            </a:r>
            <a:r>
              <a:rPr lang="uk-UA" sz="1600" dirty="0" err="1"/>
              <a:t>Галафарм</a:t>
            </a:r>
            <a:r>
              <a:rPr lang="uk-UA" sz="1600" dirty="0"/>
              <a:t>» (засновники – </a:t>
            </a:r>
            <a:r>
              <a:rPr lang="uk-UA" sz="1600" dirty="0" err="1"/>
              <a:t>Круковский</a:t>
            </a:r>
            <a:r>
              <a:rPr lang="uk-UA" sz="1600" dirty="0"/>
              <a:t> В.М., Білий І.О., </a:t>
            </a:r>
            <a:r>
              <a:rPr lang="uk-UA" sz="1600" dirty="0" err="1"/>
              <a:t>Рижей</a:t>
            </a:r>
            <a:r>
              <a:rPr lang="uk-UA" sz="1600" dirty="0"/>
              <a:t> В.С.), ТОВ «ТМСКО» (засновник – </a:t>
            </a:r>
            <a:r>
              <a:rPr lang="uk-UA" sz="1600" dirty="0" err="1"/>
              <a:t>Пустовойт</a:t>
            </a:r>
            <a:r>
              <a:rPr lang="uk-UA" sz="1600" dirty="0"/>
              <a:t> Ж.М.), ТОВ «</a:t>
            </a:r>
            <a:r>
              <a:rPr lang="uk-UA" sz="1600" dirty="0" err="1"/>
              <a:t>Армантіс</a:t>
            </a:r>
            <a:r>
              <a:rPr lang="uk-UA" sz="1600" dirty="0"/>
              <a:t>» (засновник </a:t>
            </a:r>
            <a:r>
              <a:rPr lang="uk-UA" sz="1600" dirty="0" err="1"/>
              <a:t>Жарков</a:t>
            </a:r>
            <a:r>
              <a:rPr lang="uk-UA" sz="1600" dirty="0"/>
              <a:t> Дмитро з </a:t>
            </a:r>
            <a:r>
              <a:rPr lang="uk-UA" sz="1600" dirty="0" err="1"/>
              <a:t>Літви</a:t>
            </a:r>
            <a:r>
              <a:rPr lang="uk-UA" sz="1600" dirty="0"/>
              <a:t>), ТОВ «</a:t>
            </a:r>
            <a:r>
              <a:rPr lang="uk-UA" sz="1600" dirty="0" err="1"/>
              <a:t>Медліст</a:t>
            </a:r>
            <a:r>
              <a:rPr lang="uk-UA" sz="1600" dirty="0"/>
              <a:t> Маркетинг» (засновник </a:t>
            </a:r>
            <a:r>
              <a:rPr lang="uk-UA" sz="1600" dirty="0" err="1"/>
              <a:t>Тмощук</a:t>
            </a:r>
            <a:r>
              <a:rPr lang="uk-UA" sz="1600" dirty="0"/>
              <a:t> С.Н.), ТОВ «Смарт </a:t>
            </a:r>
            <a:r>
              <a:rPr lang="uk-UA" sz="1600" dirty="0" err="1"/>
              <a:t>Фарма</a:t>
            </a:r>
            <a:r>
              <a:rPr lang="uk-UA" sz="1600" dirty="0"/>
              <a:t>» (засновники – ТОВ «Смарт </a:t>
            </a:r>
            <a:r>
              <a:rPr lang="uk-UA" sz="1600" dirty="0" err="1"/>
              <a:t>Істейт</a:t>
            </a:r>
            <a:r>
              <a:rPr lang="uk-UA" sz="1600" dirty="0"/>
              <a:t>», </a:t>
            </a:r>
            <a:r>
              <a:rPr lang="uk-UA" sz="1600" dirty="0" err="1"/>
              <a:t>Зельдіс</a:t>
            </a:r>
            <a:r>
              <a:rPr lang="uk-UA" sz="1600" dirty="0"/>
              <a:t> В.Є., </a:t>
            </a:r>
            <a:r>
              <a:rPr lang="uk-UA" sz="1600" dirty="0" err="1"/>
              <a:t>Зельдіс</a:t>
            </a:r>
            <a:r>
              <a:rPr lang="uk-UA" sz="1600" dirty="0"/>
              <a:t> М.В</a:t>
            </a:r>
            <a:r>
              <a:rPr lang="uk-UA" sz="1600" dirty="0" smtClean="0"/>
              <a:t>).</a:t>
            </a:r>
          </a:p>
          <a:p>
            <a:pPr marL="0" indent="0" algn="just">
              <a:buNone/>
            </a:pPr>
            <a:endParaRPr lang="uk-UA" sz="1600" dirty="0"/>
          </a:p>
          <a:p>
            <a:pPr marL="0" indent="0" algn="ctr">
              <a:buNone/>
            </a:pPr>
            <a:r>
              <a:rPr lang="uk-UA" sz="3200" dirty="0" smtClean="0">
                <a:solidFill>
                  <a:srgbClr val="0070C0"/>
                </a:solidFill>
              </a:rPr>
              <a:t>Зазначених посередників об’єднує наявність пов’язаних осіб серед кінцевих </a:t>
            </a:r>
            <a:r>
              <a:rPr lang="uk-UA" sz="3200" dirty="0" err="1" smtClean="0">
                <a:solidFill>
                  <a:srgbClr val="0070C0"/>
                </a:solidFill>
              </a:rPr>
              <a:t>бенефіціарів</a:t>
            </a:r>
            <a:endParaRPr lang="ru-RU" sz="32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pic>
        <p:nvPicPr>
          <p:cNvPr id="4" name="Объект 4" descr="Изображение выглядит как еда&#10;&#10;Описание создано автоматически">
            <a:extLst>
              <a:ext uri="{FF2B5EF4-FFF2-40B4-BE49-F238E27FC236}">
                <a16:creationId xmlns:a16="http://schemas.microsoft.com/office/drawing/2014/main" xmlns="" id="{E084304F-0426-4B5F-8BC9-85E403A65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32" y="113963"/>
            <a:ext cx="2870400" cy="19518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8FA53C50-F314-4869-9C45-D422DF26B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000" y="113963"/>
            <a:ext cx="8621000" cy="1951872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uk-UA" sz="2800" dirty="0"/>
              <a:t>Окрема частина імпортерів, вітчизняних </a:t>
            </a:r>
            <a:r>
              <a:rPr lang="uk-UA" sz="2800" dirty="0" smtClean="0"/>
              <a:t>виробників </a:t>
            </a:r>
            <a:r>
              <a:rPr lang="uk-UA" sz="2800" dirty="0"/>
              <a:t>укладає маркетингові договори з аптечними мережами через посередників за «сірими схемами»</a:t>
            </a:r>
            <a:r>
              <a:rPr lang="uk-UA" sz="2800" dirty="0" smtClean="0">
                <a:solidFill>
                  <a:schemeClr val="bg1"/>
                </a:solidFill>
              </a:rPr>
              <a:t>: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00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 descr="Изображение выглядит как еда&#10;&#10;Описание создано автоматически">
            <a:extLst>
              <a:ext uri="{FF2B5EF4-FFF2-40B4-BE49-F238E27FC236}">
                <a16:creationId xmlns:a16="http://schemas.microsoft.com/office/drawing/2014/main" xmlns="" id="{E084304F-0426-4B5F-8BC9-85E403A65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32" y="113963"/>
            <a:ext cx="2870400" cy="19518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8FA53C50-F314-4869-9C45-D422DF26B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133" y="2183642"/>
            <a:ext cx="11568514" cy="409432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sz="5400" b="1" dirty="0" smtClean="0"/>
              <a:t>Довоєнний стан медикаментозного забезпечення населення України</a:t>
            </a:r>
            <a:endParaRPr lang="uk-UA" sz="5400" b="1" dirty="0"/>
          </a:p>
        </p:txBody>
      </p:sp>
    </p:spTree>
    <p:extLst>
      <p:ext uri="{BB962C8B-B14F-4D97-AF65-F5344CB8AC3E}">
        <p14:creationId xmlns:p14="http://schemas.microsoft.com/office/powerpoint/2010/main" val="206418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6363329"/>
              </p:ext>
            </p:extLst>
          </p:nvPr>
        </p:nvGraphicFramePr>
        <p:xfrm>
          <a:off x="131763" y="468925"/>
          <a:ext cx="11936412" cy="61106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7286"/>
                <a:gridCol w="2718486"/>
                <a:gridCol w="5636537"/>
                <a:gridCol w="2984103"/>
              </a:tblGrid>
              <a:tr h="631615">
                <a:tc>
                  <a:txBody>
                    <a:bodyPr/>
                    <a:lstStyle/>
                    <a:p>
                      <a:r>
                        <a:rPr lang="uk-UA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 smtClean="0"/>
                        <a:t>ТОВ «Аптека</a:t>
                      </a:r>
                      <a:r>
                        <a:rPr lang="uk-UA" sz="1800" baseline="0" dirty="0" smtClean="0"/>
                        <a:t> Магнолія»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АНЦ, Аптека низьких Ц., Копійка, </a:t>
                      </a:r>
                      <a:r>
                        <a:rPr lang="uk-UA" dirty="0" err="1" smtClean="0"/>
                        <a:t>Фармкопійка</a:t>
                      </a:r>
                      <a:r>
                        <a:rPr lang="uk-UA" dirty="0" smtClean="0"/>
                        <a:t>, </a:t>
                      </a:r>
                      <a:r>
                        <a:rPr lang="uk-UA" dirty="0" err="1" smtClean="0"/>
                        <a:t>Благодія</a:t>
                      </a:r>
                      <a:r>
                        <a:rPr lang="uk-UA" dirty="0" smtClean="0"/>
                        <a:t>, Медпрепарат, Шара, Магнолія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&gt;</a:t>
                      </a:r>
                      <a:r>
                        <a:rPr lang="en-US" sz="1600" baseline="0" dirty="0" smtClean="0"/>
                        <a:t> 1000 </a:t>
                      </a:r>
                      <a:r>
                        <a:rPr lang="uk-UA" sz="1600" baseline="0" dirty="0" smtClean="0"/>
                        <a:t>аптек та їх структурних підрозділів</a:t>
                      </a:r>
                      <a:endParaRPr lang="ru-RU" sz="1600" dirty="0"/>
                    </a:p>
                  </a:txBody>
                  <a:tcPr/>
                </a:tc>
              </a:tr>
              <a:tr h="630221">
                <a:tc>
                  <a:txBody>
                    <a:bodyPr/>
                    <a:lstStyle/>
                    <a:p>
                      <a:r>
                        <a:rPr lang="uk-UA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 smtClean="0"/>
                        <a:t>ТОВ «Гамма-55»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Аптека 9-1-1, Аптека оптових Ц., Магія </a:t>
                      </a:r>
                      <a:r>
                        <a:rPr lang="uk-UA" dirty="0" err="1" smtClean="0"/>
                        <a:t>Фарм</a:t>
                      </a:r>
                      <a:r>
                        <a:rPr lang="uk-UA" dirty="0" smtClean="0"/>
                        <a:t>, Аптека 97, ЦРА №16, ТВА-Груп, </a:t>
                      </a:r>
                      <a:r>
                        <a:rPr lang="uk-UA" dirty="0" err="1" smtClean="0"/>
                        <a:t>Дануш</a:t>
                      </a:r>
                      <a:r>
                        <a:rPr lang="uk-UA" dirty="0" smtClean="0"/>
                        <a:t>, Аптека 211, Є-Аптека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&gt;</a:t>
                      </a:r>
                      <a:r>
                        <a:rPr lang="en-US" sz="1600" baseline="0" dirty="0" smtClean="0"/>
                        <a:t> 1000 </a:t>
                      </a:r>
                      <a:r>
                        <a:rPr lang="uk-UA" sz="1600" baseline="0" dirty="0" smtClean="0"/>
                        <a:t>аптек та їх структурних підрозділів</a:t>
                      </a:r>
                      <a:endParaRPr lang="ru-RU" sz="1600" dirty="0"/>
                    </a:p>
                  </a:txBody>
                  <a:tcPr/>
                </a:tc>
              </a:tr>
              <a:tr h="570199">
                <a:tc>
                  <a:txBody>
                    <a:bodyPr/>
                    <a:lstStyle/>
                    <a:p>
                      <a:r>
                        <a:rPr lang="uk-UA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 smtClean="0"/>
                        <a:t>ТОВ «Сиріус 95»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Бажаємо здоров’я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&gt;</a:t>
                      </a:r>
                      <a:r>
                        <a:rPr lang="en-US" sz="1600" baseline="0" dirty="0" smtClean="0"/>
                        <a:t> 1000 </a:t>
                      </a:r>
                      <a:r>
                        <a:rPr lang="uk-UA" sz="1600" baseline="0" dirty="0" smtClean="0"/>
                        <a:t>аптек та їх структурних підрозділів</a:t>
                      </a:r>
                      <a:endParaRPr lang="ru-RU" sz="1600" dirty="0"/>
                    </a:p>
                  </a:txBody>
                  <a:tcPr/>
                </a:tc>
              </a:tr>
              <a:tr h="570199">
                <a:tc>
                  <a:txBody>
                    <a:bodyPr/>
                    <a:lstStyle/>
                    <a:p>
                      <a:r>
                        <a:rPr lang="uk-UA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 smtClean="0"/>
                        <a:t>ТОВ</a:t>
                      </a:r>
                      <a:r>
                        <a:rPr lang="uk-UA" sz="1800" baseline="0" dirty="0" smtClean="0"/>
                        <a:t> «Соломія сервіс»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Подорожник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/>
                        <a:t>Близько 1000 аптек та їх структурних підрозділів</a:t>
                      </a:r>
                      <a:endParaRPr lang="ru-RU" sz="1600" dirty="0"/>
                    </a:p>
                  </a:txBody>
                  <a:tcPr/>
                </a:tc>
              </a:tr>
              <a:tr h="715698">
                <a:tc>
                  <a:txBody>
                    <a:bodyPr/>
                    <a:lstStyle/>
                    <a:p>
                      <a:r>
                        <a:rPr lang="uk-UA" dirty="0" smtClean="0"/>
                        <a:t>5</a:t>
                      </a:r>
                    </a:p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800" dirty="0" smtClean="0"/>
                        <a:t>ТОВ «</a:t>
                      </a:r>
                      <a:r>
                        <a:rPr lang="uk-UA" sz="1800" dirty="0" err="1" smtClean="0"/>
                        <a:t>Фармастор</a:t>
                      </a:r>
                      <a:r>
                        <a:rPr lang="uk-UA" sz="1800" dirty="0" smtClean="0"/>
                        <a:t>»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Аптека доброго дня</a:t>
                      </a:r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 smtClean="0"/>
                        <a:t>Близько 1000 аптек та їх структурних підрозділів</a:t>
                      </a:r>
                      <a:endParaRPr lang="ru-RU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0199"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uk-UA" sz="1800" dirty="0" smtClean="0"/>
                        <a:t>ТОВ «</a:t>
                      </a:r>
                      <a:r>
                        <a:rPr lang="uk-UA" sz="1800" dirty="0" err="1" smtClean="0"/>
                        <a:t>МедСервісГруп</a:t>
                      </a:r>
                      <a:r>
                        <a:rPr lang="uk-UA" sz="1800" dirty="0" smtClean="0"/>
                        <a:t>»</a:t>
                      </a:r>
                      <a:endParaRPr lang="ru-RU" sz="18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Мед Сервіс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 smtClean="0"/>
                        <a:t>Близько 800</a:t>
                      </a:r>
                      <a:r>
                        <a:rPr lang="uk-UA" sz="1600" baseline="0" dirty="0" smtClean="0"/>
                        <a:t> аптек та їх структурних підрозділів</a:t>
                      </a:r>
                      <a:endParaRPr lang="ru-RU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570199">
                <a:tc>
                  <a:txBody>
                    <a:bodyPr/>
                    <a:lstStyle/>
                    <a:p>
                      <a:r>
                        <a:rPr lang="uk-UA" dirty="0" smtClean="0"/>
                        <a:t>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ТОВ «Маркет Універсал»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Аптека </a:t>
                      </a:r>
                      <a:r>
                        <a:rPr lang="en-US" dirty="0" smtClean="0"/>
                        <a:t>DS</a:t>
                      </a:r>
                      <a:r>
                        <a:rPr lang="uk-UA" dirty="0" smtClean="0"/>
                        <a:t>,</a:t>
                      </a:r>
                      <a:r>
                        <a:rPr lang="uk-UA" baseline="0" dirty="0" smtClean="0"/>
                        <a:t> Аптека нашого міста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 smtClean="0"/>
                        <a:t>Близько 700</a:t>
                      </a:r>
                      <a:r>
                        <a:rPr lang="uk-UA" sz="1600" baseline="0" dirty="0" smtClean="0"/>
                        <a:t> аптек та їх структурних підрозділів</a:t>
                      </a:r>
                      <a:endParaRPr lang="ru-RU" sz="1600" dirty="0"/>
                    </a:p>
                  </a:txBody>
                  <a:tcPr/>
                </a:tc>
              </a:tr>
              <a:tr h="630221">
                <a:tc>
                  <a:txBody>
                    <a:bodyPr/>
                    <a:lstStyle/>
                    <a:p>
                      <a:r>
                        <a:rPr lang="uk-UA" dirty="0" smtClean="0"/>
                        <a:t>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Фармацевтична компанія Здорова родина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Ромашка, Ваша сімейна</a:t>
                      </a:r>
                      <a:r>
                        <a:rPr lang="uk-UA" baseline="0" dirty="0" smtClean="0"/>
                        <a:t> аптека, </a:t>
                      </a:r>
                      <a:r>
                        <a:rPr lang="uk-UA" baseline="0" dirty="0" err="1" smtClean="0"/>
                        <a:t>Сальве</a:t>
                      </a:r>
                      <a:r>
                        <a:rPr lang="uk-UA" baseline="0" dirty="0" smtClean="0"/>
                        <a:t>, Здорова родина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 smtClean="0"/>
                        <a:t>Близько 500</a:t>
                      </a:r>
                      <a:r>
                        <a:rPr lang="uk-UA" sz="1600" baseline="0" dirty="0" smtClean="0"/>
                        <a:t> аптек та їх структурних підрозділів</a:t>
                      </a:r>
                      <a:endParaRPr lang="ru-RU" sz="1600" dirty="0"/>
                    </a:p>
                  </a:txBody>
                  <a:tcPr/>
                </a:tc>
              </a:tr>
              <a:tr h="570199">
                <a:tc>
                  <a:txBody>
                    <a:bodyPr/>
                    <a:lstStyle/>
                    <a:p>
                      <a:r>
                        <a:rPr lang="uk-UA" dirty="0" smtClean="0"/>
                        <a:t>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ПрАТ «Фармація»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Фармація, Аптека Гаєвського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 smtClean="0"/>
                        <a:t>Близько 500</a:t>
                      </a:r>
                      <a:r>
                        <a:rPr lang="uk-UA" sz="1600" baseline="0" dirty="0" smtClean="0"/>
                        <a:t> аптек та їх структурних підрозділів</a:t>
                      </a:r>
                      <a:endParaRPr lang="ru-RU" sz="1600" dirty="0"/>
                    </a:p>
                  </a:txBody>
                  <a:tcPr/>
                </a:tc>
              </a:tr>
              <a:tr h="570199">
                <a:tc>
                  <a:txBody>
                    <a:bodyPr/>
                    <a:lstStyle/>
                    <a:p>
                      <a:r>
                        <a:rPr lang="uk-UA" dirty="0" smtClean="0"/>
                        <a:t>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ТОВ «3 і»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Аптека 3 і, Аптека Довіра, Аптека</a:t>
                      </a:r>
                      <a:r>
                        <a:rPr lang="uk-UA" baseline="0" dirty="0" smtClean="0"/>
                        <a:t> 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 smtClean="0"/>
                        <a:t>Близько 500</a:t>
                      </a:r>
                      <a:r>
                        <a:rPr lang="uk-UA" sz="1600" baseline="0" dirty="0" smtClean="0"/>
                        <a:t> аптек та їх структурних підрозділів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Объект 4" descr="Изображение выглядит как еда&#10;&#10;Описание создано автоматически">
            <a:extLst>
              <a:ext uri="{FF2B5EF4-FFF2-40B4-BE49-F238E27FC236}">
                <a16:creationId xmlns:a16="http://schemas.microsoft.com/office/drawing/2014/main" xmlns="" id="{D41F0B44-1604-4D95-B339-0806CCD627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26" y="67969"/>
            <a:ext cx="946593" cy="4880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8FA53C50-F314-4869-9C45-D422DF26B5CB}"/>
              </a:ext>
            </a:extLst>
          </p:cNvPr>
          <p:cNvSpPr txBox="1">
            <a:spLocks/>
          </p:cNvSpPr>
          <p:nvPr/>
        </p:nvSpPr>
        <p:spPr>
          <a:xfrm>
            <a:off x="3248526" y="1"/>
            <a:ext cx="8943473" cy="55605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2800" dirty="0" smtClean="0"/>
              <a:t>ТОП 10 найбільших аптечних мереж України: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164512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 descr="Изображение выглядит как еда&#10;&#10;Описание создано автоматически">
            <a:extLst>
              <a:ext uri="{FF2B5EF4-FFF2-40B4-BE49-F238E27FC236}">
                <a16:creationId xmlns:a16="http://schemas.microsoft.com/office/drawing/2014/main" xmlns="" id="{E084304F-0426-4B5F-8BC9-85E403A65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0" y="0"/>
            <a:ext cx="2870400" cy="19518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2213811"/>
            <a:ext cx="12192000" cy="44516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8FA53C50-F314-4869-9C45-D422DF26B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6935" y="30098"/>
            <a:ext cx="8552711" cy="1394941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sz="2400" dirty="0" smtClean="0"/>
              <a:t>Вимоги до здійснення аптечної діяльності в різних країнах Європи:</a:t>
            </a:r>
            <a:r>
              <a:rPr lang="uk-UA" sz="2400" dirty="0">
                <a:solidFill>
                  <a:srgbClr val="002060"/>
                </a:solidFill>
              </a:rPr>
              <a:t/>
            </a:r>
            <a:br>
              <a:rPr lang="uk-UA" sz="2400" dirty="0">
                <a:solidFill>
                  <a:srgbClr val="002060"/>
                </a:solidFill>
              </a:rPr>
            </a:br>
            <a:endParaRPr lang="uk-UA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11" y="1701215"/>
            <a:ext cx="11020302" cy="515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7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9246" y="1801504"/>
            <a:ext cx="11890458" cy="48605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600" dirty="0" smtClean="0"/>
              <a:t>1999 рік:</a:t>
            </a:r>
          </a:p>
          <a:p>
            <a:pPr marL="0" indent="0">
              <a:buNone/>
            </a:pPr>
            <a:r>
              <a:rPr lang="uk-UA" sz="3600" dirty="0" smtClean="0"/>
              <a:t>з </a:t>
            </a:r>
            <a:r>
              <a:rPr lang="uk-UA" sz="3600" dirty="0"/>
              <a:t>14000 аптечних закладів, в комунальній </a:t>
            </a:r>
            <a:r>
              <a:rPr lang="uk-UA" sz="3600" dirty="0" smtClean="0"/>
              <a:t>та державній власності </a:t>
            </a:r>
            <a:r>
              <a:rPr lang="uk-UA" sz="3600" dirty="0"/>
              <a:t>знаходилось – 56</a:t>
            </a:r>
            <a:r>
              <a:rPr lang="uk-UA" sz="3600" dirty="0" smtClean="0"/>
              <a:t>%.</a:t>
            </a:r>
          </a:p>
          <a:p>
            <a:pPr marL="0" indent="0">
              <a:buNone/>
            </a:pPr>
            <a:endParaRPr lang="uk-UA" sz="3600" dirty="0"/>
          </a:p>
          <a:p>
            <a:pPr marL="0" indent="0">
              <a:buNone/>
            </a:pPr>
            <a:r>
              <a:rPr lang="ru-RU" sz="3600" dirty="0" smtClean="0"/>
              <a:t> 2021</a:t>
            </a:r>
            <a:r>
              <a:rPr lang="uk-UA" sz="3600" dirty="0" smtClean="0">
                <a:solidFill>
                  <a:srgbClr val="0070C0"/>
                </a:solidFill>
              </a:rPr>
              <a:t> </a:t>
            </a:r>
            <a:r>
              <a:rPr lang="uk-UA" sz="3600" dirty="0" smtClean="0"/>
              <a:t>рік:</a:t>
            </a:r>
          </a:p>
          <a:p>
            <a:pPr marL="0" indent="0">
              <a:buNone/>
            </a:pPr>
            <a:r>
              <a:rPr lang="uk-UA" sz="3600" dirty="0" smtClean="0"/>
              <a:t>З 22000 аптечних закладів, в </a:t>
            </a:r>
            <a:r>
              <a:rPr lang="uk-UA" sz="3600" dirty="0"/>
              <a:t>комунальній та державній власності знаходилось – </a:t>
            </a:r>
            <a:r>
              <a:rPr lang="uk-UA" sz="3600" dirty="0" smtClean="0"/>
              <a:t>4%.</a:t>
            </a:r>
            <a:endParaRPr lang="uk-UA" sz="3600" dirty="0"/>
          </a:p>
          <a:p>
            <a:pPr marL="0" indent="0">
              <a:buNone/>
            </a:pPr>
            <a:r>
              <a:rPr lang="uk-UA" dirty="0" smtClean="0"/>
              <a:t> </a:t>
            </a:r>
            <a:endParaRPr lang="uk-UA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uk-UA" dirty="0">
              <a:solidFill>
                <a:srgbClr val="0070C0"/>
              </a:solidFill>
            </a:endParaRPr>
          </a:p>
          <a:p>
            <a:endParaRPr lang="uk-UA" dirty="0" smtClean="0">
              <a:solidFill>
                <a:srgbClr val="0070C0"/>
              </a:solidFill>
            </a:endParaRPr>
          </a:p>
          <a:p>
            <a:endParaRPr lang="uk-UA" dirty="0" smtClean="0">
              <a:solidFill>
                <a:srgbClr val="0070C0"/>
              </a:solidFill>
            </a:endParaRPr>
          </a:p>
        </p:txBody>
      </p:sp>
      <p:pic>
        <p:nvPicPr>
          <p:cNvPr id="4" name="Объект 4" descr="Изображение выглядит как еда&#10;&#10;Описание создано автоматически">
            <a:extLst>
              <a:ext uri="{FF2B5EF4-FFF2-40B4-BE49-F238E27FC236}">
                <a16:creationId xmlns:a16="http://schemas.microsoft.com/office/drawing/2014/main" xmlns="" id="{E084304F-0426-4B5F-8BC9-85E403A65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46" y="1"/>
            <a:ext cx="2580203" cy="16387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8FA53C50-F314-4869-9C45-D422DF26B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5086" y="106879"/>
            <a:ext cx="9056914" cy="106877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sz="2800" dirty="0" smtClean="0"/>
              <a:t>Динам</a:t>
            </a:r>
            <a:r>
              <a:rPr lang="uk-UA" sz="2800" dirty="0"/>
              <a:t>і</a:t>
            </a:r>
            <a:r>
              <a:rPr lang="uk-UA" sz="2800" dirty="0" smtClean="0"/>
              <a:t>ка аптечних закладів за формою власності: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9183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3605786"/>
              </p:ext>
            </p:extLst>
          </p:nvPr>
        </p:nvGraphicFramePr>
        <p:xfrm>
          <a:off x="139700" y="1951874"/>
          <a:ext cx="12052300" cy="4710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8FA53C50-F314-4869-9C45-D422DF26B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94" y="1"/>
            <a:ext cx="8771906" cy="1951872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sz="4000" b="1" dirty="0"/>
              <a:t>Я</a:t>
            </a:r>
            <a:r>
              <a:rPr lang="uk-UA" sz="4000" b="1" dirty="0" smtClean="0"/>
              <a:t>к наслідок</a:t>
            </a:r>
            <a:r>
              <a:rPr lang="uk-UA" sz="2800" dirty="0" smtClean="0"/>
              <a:t>:</a:t>
            </a:r>
            <a:endParaRPr lang="uk-UA" sz="2800" dirty="0"/>
          </a:p>
        </p:txBody>
      </p:sp>
      <p:pic>
        <p:nvPicPr>
          <p:cNvPr id="5" name="Объект 4" descr="Изображение выглядит как еда&#10;&#10;Описание создано автоматически">
            <a:extLst>
              <a:ext uri="{FF2B5EF4-FFF2-40B4-BE49-F238E27FC236}">
                <a16:creationId xmlns:a16="http://schemas.microsoft.com/office/drawing/2014/main" xmlns="" id="{E084304F-0426-4B5F-8BC9-85E403A65C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46" y="1"/>
            <a:ext cx="2870400" cy="19518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0561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9246" y="1801504"/>
            <a:ext cx="11890458" cy="486055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sz="3600" dirty="0" smtClean="0"/>
              <a:t>- В </a:t>
            </a:r>
            <a:r>
              <a:rPr lang="uk-UA" sz="3600" dirty="0"/>
              <a:t>жодній європейській державі не має такого засилля аптечних мереж та їх монополізації. </a:t>
            </a:r>
            <a:endParaRPr lang="uk-UA" sz="3600" dirty="0" smtClean="0"/>
          </a:p>
          <a:p>
            <a:pPr marL="0" indent="0">
              <a:buNone/>
            </a:pPr>
            <a:r>
              <a:rPr lang="uk-UA" sz="3600" dirty="0" smtClean="0"/>
              <a:t>- Всі </a:t>
            </a:r>
            <a:r>
              <a:rPr lang="uk-UA" sz="3600" dirty="0"/>
              <a:t>європейські країни задля підвищення соціального захисту своїх громадян встановлюють певні обмеження діяльності на </a:t>
            </a:r>
            <a:r>
              <a:rPr lang="uk-UA" sz="3600" dirty="0" err="1"/>
              <a:t>фармринку</a:t>
            </a:r>
            <a:r>
              <a:rPr lang="uk-UA" sz="3600" dirty="0"/>
              <a:t>. </a:t>
            </a:r>
            <a:endParaRPr lang="uk-UA" sz="3600" dirty="0" smtClean="0"/>
          </a:p>
          <a:p>
            <a:pPr marL="0" indent="0">
              <a:buNone/>
            </a:pPr>
            <a:r>
              <a:rPr lang="uk-UA" sz="3600" dirty="0" smtClean="0"/>
              <a:t>- В </a:t>
            </a:r>
            <a:r>
              <a:rPr lang="uk-UA" sz="3600" dirty="0"/>
              <a:t>Україні ж фармацевтичне законодавство, навпаки, створює умови для комерціалізації ринку, без урахування соціальної складової. </a:t>
            </a:r>
            <a:endParaRPr lang="uk-UA" sz="3600" dirty="0" smtClean="0"/>
          </a:p>
          <a:p>
            <a:pPr marL="0" indent="0">
              <a:buNone/>
            </a:pPr>
            <a:r>
              <a:rPr lang="uk-UA" sz="3600" dirty="0" smtClean="0"/>
              <a:t>- І </a:t>
            </a:r>
            <a:r>
              <a:rPr lang="uk-UA" sz="3600" dirty="0"/>
              <a:t>навіть в умовах війни держава продовжує фінансувати особисті статки власників аптечних </a:t>
            </a:r>
            <a:r>
              <a:rPr lang="uk-UA" sz="3600" dirty="0" smtClean="0"/>
              <a:t>мереж</a:t>
            </a:r>
          </a:p>
          <a:p>
            <a:pPr marL="0" indent="0">
              <a:buNone/>
            </a:pPr>
            <a:r>
              <a:rPr lang="uk-UA" dirty="0" smtClean="0"/>
              <a:t>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uk-UA" dirty="0">
              <a:solidFill>
                <a:srgbClr val="0070C0"/>
              </a:solidFill>
            </a:endParaRPr>
          </a:p>
          <a:p>
            <a:endParaRPr lang="uk-UA" dirty="0" smtClean="0">
              <a:solidFill>
                <a:srgbClr val="0070C0"/>
              </a:solidFill>
            </a:endParaRPr>
          </a:p>
          <a:p>
            <a:endParaRPr lang="uk-UA" dirty="0" smtClean="0">
              <a:solidFill>
                <a:srgbClr val="0070C0"/>
              </a:solidFill>
            </a:endParaRPr>
          </a:p>
        </p:txBody>
      </p:sp>
      <p:pic>
        <p:nvPicPr>
          <p:cNvPr id="4" name="Объект 4" descr="Изображение выглядит как еда&#10;&#10;Описание создано автоматически">
            <a:extLst>
              <a:ext uri="{FF2B5EF4-FFF2-40B4-BE49-F238E27FC236}">
                <a16:creationId xmlns:a16="http://schemas.microsoft.com/office/drawing/2014/main" xmlns="" id="{E084304F-0426-4B5F-8BC9-85E403A65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46" y="1"/>
            <a:ext cx="2580203" cy="16387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8FA53C50-F314-4869-9C45-D422DF26B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5086" y="106879"/>
            <a:ext cx="9056914" cy="106877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sz="2800" dirty="0" smtClean="0"/>
              <a:t>Стан фармацевтичного ринку України: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8962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3587468"/>
              </p:ext>
            </p:extLst>
          </p:nvPr>
        </p:nvGraphicFramePr>
        <p:xfrm>
          <a:off x="139700" y="2168768"/>
          <a:ext cx="12052300" cy="44932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8FA53C50-F314-4869-9C45-D422DF26B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94" y="1"/>
            <a:ext cx="8771906" cy="1413163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dirty="0" smtClean="0"/>
              <a:t>З початком війни:</a:t>
            </a:r>
            <a:endParaRPr lang="en-US" dirty="0"/>
          </a:p>
        </p:txBody>
      </p:sp>
      <p:pic>
        <p:nvPicPr>
          <p:cNvPr id="5" name="Объект 4" descr="Изображение выглядит как еда&#10;&#10;Описание создано автоматически">
            <a:extLst>
              <a:ext uri="{FF2B5EF4-FFF2-40B4-BE49-F238E27FC236}">
                <a16:creationId xmlns:a16="http://schemas.microsoft.com/office/drawing/2014/main" xmlns="" id="{E084304F-0426-4B5F-8BC9-85E403A65C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46" y="1"/>
            <a:ext cx="2870400" cy="19518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139246" y="2196935"/>
            <a:ext cx="11890458" cy="44651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dirty="0">
                <a:solidFill>
                  <a:prstClr val="black"/>
                </a:solidFill>
              </a:rPr>
              <a:t>За окремими позиціями </a:t>
            </a:r>
            <a:r>
              <a:rPr lang="uk-UA" dirty="0" err="1">
                <a:solidFill>
                  <a:prstClr val="black"/>
                </a:solidFill>
              </a:rPr>
              <a:t>фармвиробники</a:t>
            </a:r>
            <a:r>
              <a:rPr lang="uk-UA" dirty="0">
                <a:solidFill>
                  <a:prstClr val="black"/>
                </a:solidFill>
              </a:rPr>
              <a:t> вимушені платити міжрегіональним аптечним мережам до 60% вартості товару. Ці додаткові витрати вони часом мусять закладати у власні витрати, зменшуючи тим самим обігові кошти. Як наслідок — можуть опинитися на межі банкрутства. І це тоді, коли державі так потрібні </a:t>
            </a:r>
            <a:r>
              <a:rPr lang="uk-UA" dirty="0" smtClean="0">
                <a:solidFill>
                  <a:prstClr val="black"/>
                </a:solidFill>
              </a:rPr>
              <a:t>ліки.</a:t>
            </a:r>
          </a:p>
          <a:p>
            <a:r>
              <a:rPr lang="ru-RU" dirty="0">
                <a:solidFill>
                  <a:prstClr val="black"/>
                </a:solidFill>
              </a:rPr>
              <a:t>З одного боку, </a:t>
            </a:r>
            <a:r>
              <a:rPr lang="uk-UA" dirty="0" smtClean="0">
                <a:solidFill>
                  <a:prstClr val="black"/>
                </a:solidFill>
              </a:rPr>
              <a:t>у </a:t>
            </a:r>
            <a:r>
              <a:rPr lang="uk-UA" dirty="0" err="1" smtClean="0">
                <a:solidFill>
                  <a:prstClr val="black"/>
                </a:solidFill>
              </a:rPr>
              <a:t>фармвиробників</a:t>
            </a:r>
            <a:r>
              <a:rPr lang="uk-UA" dirty="0" smtClean="0">
                <a:solidFill>
                  <a:prstClr val="black"/>
                </a:solidFill>
              </a:rPr>
              <a:t> наполегливо вимагають знижку. З іншого — попереджають про необхідність збереження </a:t>
            </a:r>
            <a:r>
              <a:rPr lang="uk-UA" dirty="0" err="1" smtClean="0">
                <a:solidFill>
                  <a:prstClr val="black"/>
                </a:solidFill>
              </a:rPr>
              <a:t>ретро-бонусів</a:t>
            </a:r>
            <a:r>
              <a:rPr lang="uk-UA" dirty="0" smtClean="0">
                <a:solidFill>
                  <a:prstClr val="black"/>
                </a:solidFill>
              </a:rPr>
              <a:t> (премія від постачальників дистриб'юторам за виконання певного плану продажу</a:t>
            </a:r>
            <a:r>
              <a:rPr lang="ru-RU" dirty="0" smtClean="0">
                <a:solidFill>
                  <a:prstClr val="black"/>
                </a:solidFill>
              </a:rPr>
              <a:t>).</a:t>
            </a:r>
            <a:endParaRPr lang="ru-RU" dirty="0" smtClean="0">
              <a:solidFill>
                <a:srgbClr val="0070C0"/>
              </a:solidFill>
            </a:endParaRPr>
          </a:p>
          <a:p>
            <a:endParaRPr lang="uk-UA" dirty="0" smtClean="0">
              <a:solidFill>
                <a:srgbClr val="0070C0"/>
              </a:solidFill>
            </a:endParaRPr>
          </a:p>
          <a:p>
            <a:endParaRPr lang="uk-UA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5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2"/>
          <p:cNvSpPr txBox="1">
            <a:spLocks/>
          </p:cNvSpPr>
          <p:nvPr/>
        </p:nvSpPr>
        <p:spPr>
          <a:xfrm>
            <a:off x="139246" y="2196935"/>
            <a:ext cx="11890458" cy="44651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uk-UA" dirty="0" smtClean="0">
              <a:solidFill>
                <a:srgbClr val="0070C0"/>
              </a:solidFill>
            </a:endParaRPr>
          </a:p>
          <a:p>
            <a:endParaRPr lang="uk-UA" dirty="0" smtClean="0">
              <a:solidFill>
                <a:srgbClr val="0070C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651" y="163773"/>
            <a:ext cx="9089409" cy="6498284"/>
          </a:xfrm>
          <a:prstGeom prst="rect">
            <a:avLst/>
          </a:prstGeom>
          <a:noFill/>
          <a:ln w="9525">
            <a:solidFill>
              <a:schemeClr val="tx1">
                <a:alpha val="31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22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5981564"/>
              </p:ext>
            </p:extLst>
          </p:nvPr>
        </p:nvGraphicFramePr>
        <p:xfrm>
          <a:off x="139700" y="2168768"/>
          <a:ext cx="12052300" cy="44932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8FA53C50-F314-4869-9C45-D422DF26B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94" y="177422"/>
            <a:ext cx="8771906" cy="161788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lvl="0"/>
            <a:r>
              <a:rPr lang="uk-UA" sz="3100" dirty="0" smtClean="0"/>
              <a:t>У когось може виникнути запитання: навіщо, попри чималу кількість аптек, зберігати державні та комунальні </a:t>
            </a:r>
            <a:r>
              <a:rPr lang="uk-UA" sz="3100" dirty="0" err="1" smtClean="0"/>
              <a:t>закл</a:t>
            </a:r>
            <a:r>
              <a:rPr lang="ru-RU" sz="3100" dirty="0" err="1" smtClean="0"/>
              <a:t>ади</a:t>
            </a:r>
            <a:r>
              <a:rPr lang="ru-RU" sz="3100" dirty="0"/>
              <a:t>? </a:t>
            </a:r>
            <a:endParaRPr lang="en-US" dirty="0"/>
          </a:p>
        </p:txBody>
      </p:sp>
      <p:pic>
        <p:nvPicPr>
          <p:cNvPr id="5" name="Объект 4" descr="Изображение выглядит как еда&#10;&#10;Описание создано автоматически">
            <a:extLst>
              <a:ext uri="{FF2B5EF4-FFF2-40B4-BE49-F238E27FC236}">
                <a16:creationId xmlns:a16="http://schemas.microsoft.com/office/drawing/2014/main" xmlns="" id="{E084304F-0426-4B5F-8BC9-85E403A65C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46" y="1"/>
            <a:ext cx="2870400" cy="19518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139246" y="2196935"/>
            <a:ext cx="11890458" cy="44651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uk-UA" dirty="0" smtClean="0">
              <a:solidFill>
                <a:srgbClr val="0070C0"/>
              </a:solidFill>
            </a:endParaRPr>
          </a:p>
          <a:p>
            <a:endParaRPr lang="uk-UA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52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 descr="Изображение выглядит как еда&#10;&#10;Описание создано автоматически">
            <a:extLst>
              <a:ext uri="{FF2B5EF4-FFF2-40B4-BE49-F238E27FC236}">
                <a16:creationId xmlns:a16="http://schemas.microsoft.com/office/drawing/2014/main" xmlns="" id="{E084304F-0426-4B5F-8BC9-85E403A65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46" y="1"/>
            <a:ext cx="2580203" cy="16387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8FA53C50-F314-4869-9C45-D422DF26B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5086" y="106879"/>
            <a:ext cx="9056914" cy="143531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uk-UA" sz="2800" b="1" i="1" dirty="0"/>
              <a:t>Ще одна серйозна проблема, з якою з початком війни зіштовхнулися як пацієнти, так і працівники аптек,</a:t>
            </a:r>
            <a:r>
              <a:rPr lang="uk-UA" sz="2800" b="1" dirty="0"/>
              <a:t> — обмежені запаси лікарських засобів на регіональних аптечних </a:t>
            </a:r>
            <a:r>
              <a:rPr lang="uk-UA" sz="2800" b="1" dirty="0" smtClean="0"/>
              <a:t>складах</a:t>
            </a:r>
            <a:r>
              <a:rPr lang="uk-UA" sz="2800" dirty="0" smtClean="0"/>
              <a:t>:</a:t>
            </a:r>
            <a:endParaRPr lang="en-US" sz="2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321" y="1924333"/>
            <a:ext cx="9335069" cy="4735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510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9246" y="1638795"/>
            <a:ext cx="11890458" cy="5023262"/>
          </a:xfrm>
        </p:spPr>
        <p:txBody>
          <a:bodyPr>
            <a:normAutofit/>
          </a:bodyPr>
          <a:lstStyle/>
          <a:p>
            <a:r>
              <a:rPr lang="uk-UA" dirty="0"/>
              <a:t>Переважно аптеки й аптечні склади отримують запаси не більш ніж на три робочих дні. Це виправдано з погляду економічних показників, однак не з погляду соціальної функції аптек, якщо вважати їх закладами охорони здоров'я, а не торговельними точками. Здебільшого сьогодні цю проблему вирішено. Однак не нормативно-правовим регулюванням. А підвищенням цін.</a:t>
            </a:r>
          </a:p>
          <a:p>
            <a:r>
              <a:rPr lang="uk-UA" dirty="0"/>
              <a:t>Раніше на комунальних (регіональних) аптечних складах на випадок надзвичайних ситуацій на зберіганні перебували необхідні групи </a:t>
            </a:r>
            <a:r>
              <a:rPr lang="uk-UA" dirty="0" smtClean="0"/>
              <a:t>лікарських засобів</a:t>
            </a:r>
            <a:r>
              <a:rPr lang="uk-UA" dirty="0"/>
              <a:t>. Звісно, це потребувало економічної підтримки від органів місцевого самоврядування та нормативно-правового забезпечення — від органів державної влади. </a:t>
            </a:r>
            <a:endParaRPr lang="uk-UA" dirty="0" smtClean="0">
              <a:solidFill>
                <a:srgbClr val="0070C0"/>
              </a:solidFill>
            </a:endParaRPr>
          </a:p>
        </p:txBody>
      </p:sp>
      <p:pic>
        <p:nvPicPr>
          <p:cNvPr id="4" name="Объект 4" descr="Изображение выглядит как еда&#10;&#10;Описание создано автоматически">
            <a:extLst>
              <a:ext uri="{FF2B5EF4-FFF2-40B4-BE49-F238E27FC236}">
                <a16:creationId xmlns:a16="http://schemas.microsoft.com/office/drawing/2014/main" xmlns="" id="{E084304F-0426-4B5F-8BC9-85E403A65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46" y="1"/>
            <a:ext cx="2580203" cy="16387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8FA53C50-F314-4869-9C45-D422DF26B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5086" y="106879"/>
            <a:ext cx="9056914" cy="143531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sz="2800" b="1" dirty="0" smtClean="0"/>
              <a:t>Запаси </a:t>
            </a:r>
            <a:r>
              <a:rPr lang="uk-UA" sz="2800" b="1" dirty="0"/>
              <a:t>лікарських засобів </a:t>
            </a:r>
            <a:r>
              <a:rPr lang="uk-UA" sz="2800" b="1" dirty="0" smtClean="0"/>
              <a:t>в аптеках та аптечних складах</a:t>
            </a:r>
            <a:r>
              <a:rPr lang="uk-UA" sz="2800" dirty="0" smtClean="0"/>
              <a:t>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9629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5917341"/>
              </p:ext>
            </p:extLst>
          </p:nvPr>
        </p:nvGraphicFramePr>
        <p:xfrm>
          <a:off x="96252" y="2802577"/>
          <a:ext cx="12003393" cy="38832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Объект 4" descr="Изображение выглядит как еда&#10;&#10;Описание создано автоматически">
            <a:extLst>
              <a:ext uri="{FF2B5EF4-FFF2-40B4-BE49-F238E27FC236}">
                <a16:creationId xmlns:a16="http://schemas.microsoft.com/office/drawing/2014/main" xmlns="" id="{E084304F-0426-4B5F-8BC9-85E403A65C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32" y="113963"/>
            <a:ext cx="2870400" cy="19518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8FA53C50-F314-4869-9C45-D422DF26B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6935" y="6347"/>
            <a:ext cx="8552711" cy="2249965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sz="2400" dirty="0" smtClean="0">
                <a:solidFill>
                  <a:schemeClr val="bg1"/>
                </a:solidFill>
              </a:rPr>
              <a:t>До 24.02.2022 року в ході досліджень, в тому числі анкетування фармацевтичних працівників було встановлено наступне: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231973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8FA53C50-F314-4869-9C45-D422DF26B5CB}"/>
              </a:ext>
            </a:extLst>
          </p:cNvPr>
          <p:cNvSpPr txBox="1">
            <a:spLocks/>
          </p:cNvSpPr>
          <p:nvPr/>
        </p:nvSpPr>
        <p:spPr>
          <a:xfrm>
            <a:off x="1934705" y="2688721"/>
            <a:ext cx="8286766" cy="163871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000" dirty="0" smtClean="0"/>
              <a:t>Дякую за увагу</a:t>
            </a:r>
            <a:endParaRPr lang="en-US" sz="4000" dirty="0"/>
          </a:p>
        </p:txBody>
      </p:sp>
      <p:pic>
        <p:nvPicPr>
          <p:cNvPr id="6" name="Объект 4" descr="Изображение выглядит как еда&#10;&#10;Описание создано автоматически">
            <a:extLst>
              <a:ext uri="{FF2B5EF4-FFF2-40B4-BE49-F238E27FC236}">
                <a16:creationId xmlns:a16="http://schemas.microsoft.com/office/drawing/2014/main" xmlns="" id="{D41F0B44-1604-4D95-B339-0806CCD627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26" y="67968"/>
            <a:ext cx="2870400" cy="19518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1778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FA53C50-F314-4869-9C45-D422DF26B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4971" y="0"/>
            <a:ext cx="8286766" cy="163871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dirty="0" smtClean="0"/>
              <a:t>Фармацевтичний маркетинг:</a:t>
            </a:r>
            <a:endParaRPr lang="en-US" dirty="0"/>
          </a:p>
        </p:txBody>
      </p:sp>
      <p:pic>
        <p:nvPicPr>
          <p:cNvPr id="5" name="Объект 4" descr="Изображение выглядит как еда&#10;&#10;Описание создано автоматически">
            <a:extLst>
              <a:ext uri="{FF2B5EF4-FFF2-40B4-BE49-F238E27FC236}">
                <a16:creationId xmlns:a16="http://schemas.microsoft.com/office/drawing/2014/main" xmlns="" id="{E084304F-0426-4B5F-8BC9-85E403A65C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32" y="113963"/>
            <a:ext cx="2870400" cy="19518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644FDEA-A1F7-8D4D-967D-A300D13CCA54}"/>
              </a:ext>
            </a:extLst>
          </p:cNvPr>
          <p:cNvSpPr txBox="1"/>
          <p:nvPr/>
        </p:nvSpPr>
        <p:spPr>
          <a:xfrm>
            <a:off x="1409700" y="2984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graphicFrame>
        <p:nvGraphicFramePr>
          <p:cNvPr id="3" name="Схема 2"/>
          <p:cNvGraphicFramePr/>
          <p:nvPr/>
        </p:nvGraphicFramePr>
        <p:xfrm>
          <a:off x="144378" y="2263738"/>
          <a:ext cx="11849699" cy="4031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8378821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7127314"/>
              </p:ext>
            </p:extLst>
          </p:nvPr>
        </p:nvGraphicFramePr>
        <p:xfrm>
          <a:off x="139700" y="1951874"/>
          <a:ext cx="12052300" cy="4710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8FA53C50-F314-4869-9C45-D422DF26B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94" y="1"/>
            <a:ext cx="8771906" cy="1413163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dirty="0" smtClean="0"/>
              <a:t>Фармацевтичний маркетинг реалізується через угоди:</a:t>
            </a:r>
            <a:endParaRPr lang="en-US" dirty="0"/>
          </a:p>
        </p:txBody>
      </p:sp>
      <p:pic>
        <p:nvPicPr>
          <p:cNvPr id="5" name="Объект 4" descr="Изображение выглядит как еда&#10;&#10;Описание создано автоматически">
            <a:extLst>
              <a:ext uri="{FF2B5EF4-FFF2-40B4-BE49-F238E27FC236}">
                <a16:creationId xmlns:a16="http://schemas.microsoft.com/office/drawing/2014/main" xmlns="" id="{E084304F-0426-4B5F-8BC9-85E403A65C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46" y="1"/>
            <a:ext cx="2870400" cy="19518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7506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0" y="3307041"/>
            <a:ext cx="3538847" cy="2137559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uk-UA" sz="6200" dirty="0" smtClean="0">
                <a:solidFill>
                  <a:srgbClr val="002060"/>
                </a:solidFill>
              </a:rPr>
              <a:t>Українська версія фармацевтичного маркетингу сприяла:</a:t>
            </a:r>
            <a:endParaRPr lang="uk-UA" sz="62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2" name="Объект 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13167176"/>
              </p:ext>
            </p:extLst>
          </p:nvPr>
        </p:nvGraphicFramePr>
        <p:xfrm>
          <a:off x="3538847" y="1752681"/>
          <a:ext cx="8653154" cy="51053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8FA53C50-F314-4869-9C45-D422DF26B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1632" y="113963"/>
            <a:ext cx="8286766" cy="163871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dirty="0" smtClean="0"/>
              <a:t>Особливості фармацевтичного маркетингу в Україні:</a:t>
            </a:r>
            <a:endParaRPr lang="en-US" dirty="0"/>
          </a:p>
        </p:txBody>
      </p:sp>
      <p:pic>
        <p:nvPicPr>
          <p:cNvPr id="8" name="Объект 4" descr="Изображение выглядит как еда&#10;&#10;Описание создано автоматически">
            <a:extLst>
              <a:ext uri="{FF2B5EF4-FFF2-40B4-BE49-F238E27FC236}">
                <a16:creationId xmlns:a16="http://schemas.microsoft.com/office/drawing/2014/main" xmlns="" id="{E084304F-0426-4B5F-8BC9-85E403A65C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32" y="113963"/>
            <a:ext cx="2870400" cy="19518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2808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4952010" y="261257"/>
            <a:ext cx="7239990" cy="6595973"/>
            <a:chOff x="2365280" y="1045799"/>
            <a:chExt cx="5029329" cy="5811431"/>
          </a:xfrm>
        </p:grpSpPr>
        <p:sp>
          <p:nvSpPr>
            <p:cNvPr id="8" name="Полилиния 7"/>
            <p:cNvSpPr/>
            <p:nvPr/>
          </p:nvSpPr>
          <p:spPr>
            <a:xfrm rot="2562074">
              <a:off x="4622775" y="5131279"/>
              <a:ext cx="880738" cy="4209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21049"/>
                  </a:moveTo>
                  <a:lnTo>
                    <a:pt x="880738" y="21049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Полилиния 8"/>
            <p:cNvSpPr/>
            <p:nvPr/>
          </p:nvSpPr>
          <p:spPr>
            <a:xfrm>
              <a:off x="4739517" y="3930465"/>
              <a:ext cx="979161" cy="4209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21049"/>
                  </a:moveTo>
                  <a:lnTo>
                    <a:pt x="979161" y="21049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Полилиния 9"/>
            <p:cNvSpPr/>
            <p:nvPr/>
          </p:nvSpPr>
          <p:spPr>
            <a:xfrm rot="19037926">
              <a:off x="4622775" y="2729650"/>
              <a:ext cx="880738" cy="4209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21049"/>
                  </a:moveTo>
                  <a:lnTo>
                    <a:pt x="880738" y="21049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Овал 10"/>
            <p:cNvSpPr/>
            <p:nvPr/>
          </p:nvSpPr>
          <p:spPr>
            <a:xfrm>
              <a:off x="2365280" y="2554905"/>
              <a:ext cx="2793219" cy="2793219"/>
            </a:xfrm>
            <a:prstGeom prst="ellipse">
              <a:avLst/>
            </a:prstGeom>
            <a:blipFill rotWithShape="1">
              <a:blip r:embed="rId2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Полилиния 11"/>
            <p:cNvSpPr/>
            <p:nvPr/>
          </p:nvSpPr>
          <p:spPr>
            <a:xfrm>
              <a:off x="5164626" y="1045799"/>
              <a:ext cx="1675931" cy="1675931"/>
            </a:xfrm>
            <a:custGeom>
              <a:avLst/>
              <a:gdLst>
                <a:gd name="connsiteX0" fmla="*/ 0 w 1675931"/>
                <a:gd name="connsiteY0" fmla="*/ 837966 h 1675931"/>
                <a:gd name="connsiteX1" fmla="*/ 837966 w 1675931"/>
                <a:gd name="connsiteY1" fmla="*/ 0 h 1675931"/>
                <a:gd name="connsiteX2" fmla="*/ 1675932 w 1675931"/>
                <a:gd name="connsiteY2" fmla="*/ 837966 h 1675931"/>
                <a:gd name="connsiteX3" fmla="*/ 837966 w 1675931"/>
                <a:gd name="connsiteY3" fmla="*/ 1675932 h 1675931"/>
                <a:gd name="connsiteX4" fmla="*/ 0 w 1675931"/>
                <a:gd name="connsiteY4" fmla="*/ 837966 h 1675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5931" h="1675931">
                  <a:moveTo>
                    <a:pt x="0" y="837966"/>
                  </a:moveTo>
                  <a:cubicBezTo>
                    <a:pt x="0" y="375170"/>
                    <a:pt x="375170" y="0"/>
                    <a:pt x="837966" y="0"/>
                  </a:cubicBezTo>
                  <a:cubicBezTo>
                    <a:pt x="1300762" y="0"/>
                    <a:pt x="1675932" y="375170"/>
                    <a:pt x="1675932" y="837966"/>
                  </a:cubicBezTo>
                  <a:cubicBezTo>
                    <a:pt x="1675932" y="1300762"/>
                    <a:pt x="1300762" y="1675932"/>
                    <a:pt x="837966" y="1675932"/>
                  </a:cubicBezTo>
                  <a:cubicBezTo>
                    <a:pt x="375170" y="1675932"/>
                    <a:pt x="0" y="1300762"/>
                    <a:pt x="0" y="837966"/>
                  </a:cubicBezTo>
                  <a:close/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6229" tIns="256229" rIns="256229" bIns="256229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400" kern="1200" dirty="0" smtClean="0"/>
                <a:t>Медичний представник</a:t>
              </a:r>
              <a:endParaRPr lang="ru-RU" sz="2400" kern="1200" dirty="0"/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5718678" y="3113549"/>
              <a:ext cx="1675931" cy="1675931"/>
            </a:xfrm>
            <a:custGeom>
              <a:avLst/>
              <a:gdLst>
                <a:gd name="connsiteX0" fmla="*/ 0 w 1675931"/>
                <a:gd name="connsiteY0" fmla="*/ 837966 h 1675931"/>
                <a:gd name="connsiteX1" fmla="*/ 837966 w 1675931"/>
                <a:gd name="connsiteY1" fmla="*/ 0 h 1675931"/>
                <a:gd name="connsiteX2" fmla="*/ 1675932 w 1675931"/>
                <a:gd name="connsiteY2" fmla="*/ 837966 h 1675931"/>
                <a:gd name="connsiteX3" fmla="*/ 837966 w 1675931"/>
                <a:gd name="connsiteY3" fmla="*/ 1675932 h 1675931"/>
                <a:gd name="connsiteX4" fmla="*/ 0 w 1675931"/>
                <a:gd name="connsiteY4" fmla="*/ 837966 h 1675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5931" h="1675931">
                  <a:moveTo>
                    <a:pt x="0" y="837966"/>
                  </a:moveTo>
                  <a:cubicBezTo>
                    <a:pt x="0" y="375170"/>
                    <a:pt x="375170" y="0"/>
                    <a:pt x="837966" y="0"/>
                  </a:cubicBezTo>
                  <a:cubicBezTo>
                    <a:pt x="1300762" y="0"/>
                    <a:pt x="1675932" y="375170"/>
                    <a:pt x="1675932" y="837966"/>
                  </a:cubicBezTo>
                  <a:cubicBezTo>
                    <a:pt x="1675932" y="1300762"/>
                    <a:pt x="1300762" y="1675932"/>
                    <a:pt x="837966" y="1675932"/>
                  </a:cubicBezTo>
                  <a:cubicBezTo>
                    <a:pt x="375170" y="1675932"/>
                    <a:pt x="0" y="1300762"/>
                    <a:pt x="0" y="837966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6229" tIns="256229" rIns="256229" bIns="256229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3600" kern="1200" dirty="0" smtClean="0"/>
                <a:t>Лікар</a:t>
              </a:r>
              <a:endParaRPr lang="ru-RU" sz="3600" kern="1200" dirty="0"/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5164626" y="5181299"/>
              <a:ext cx="1675931" cy="1675931"/>
            </a:xfrm>
            <a:custGeom>
              <a:avLst/>
              <a:gdLst>
                <a:gd name="connsiteX0" fmla="*/ 0 w 1675931"/>
                <a:gd name="connsiteY0" fmla="*/ 837966 h 1675931"/>
                <a:gd name="connsiteX1" fmla="*/ 837966 w 1675931"/>
                <a:gd name="connsiteY1" fmla="*/ 0 h 1675931"/>
                <a:gd name="connsiteX2" fmla="*/ 1675932 w 1675931"/>
                <a:gd name="connsiteY2" fmla="*/ 837966 h 1675931"/>
                <a:gd name="connsiteX3" fmla="*/ 837966 w 1675931"/>
                <a:gd name="connsiteY3" fmla="*/ 1675932 h 1675931"/>
                <a:gd name="connsiteX4" fmla="*/ 0 w 1675931"/>
                <a:gd name="connsiteY4" fmla="*/ 837966 h 1675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5931" h="1675931">
                  <a:moveTo>
                    <a:pt x="0" y="837966"/>
                  </a:moveTo>
                  <a:cubicBezTo>
                    <a:pt x="0" y="375170"/>
                    <a:pt x="375170" y="0"/>
                    <a:pt x="837966" y="0"/>
                  </a:cubicBezTo>
                  <a:cubicBezTo>
                    <a:pt x="1300762" y="0"/>
                    <a:pt x="1675932" y="375170"/>
                    <a:pt x="1675932" y="837966"/>
                  </a:cubicBezTo>
                  <a:cubicBezTo>
                    <a:pt x="1675932" y="1300762"/>
                    <a:pt x="1300762" y="1675932"/>
                    <a:pt x="837966" y="1675932"/>
                  </a:cubicBezTo>
                  <a:cubicBezTo>
                    <a:pt x="375170" y="1675932"/>
                    <a:pt x="0" y="1300762"/>
                    <a:pt x="0" y="837966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6229" tIns="256229" rIns="256229" bIns="256229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800" kern="1200" dirty="0" smtClean="0"/>
                <a:t>Фармацевт</a:t>
              </a:r>
              <a:endParaRPr lang="ru-RU" sz="2800" kern="1200" dirty="0"/>
            </a:p>
          </p:txBody>
        </p:sp>
      </p:grpSp>
      <p:pic>
        <p:nvPicPr>
          <p:cNvPr id="4" name="Объект 4" descr="Изображение выглядит как еда&#10;&#10;Описание создано автоматически">
            <a:extLst>
              <a:ext uri="{FF2B5EF4-FFF2-40B4-BE49-F238E27FC236}">
                <a16:creationId xmlns="" xmlns:a16="http://schemas.microsoft.com/office/drawing/2014/main" id="{E084304F-0426-4B5F-8BC9-85E403A65C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32" y="113963"/>
            <a:ext cx="2870400" cy="19518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7" name="Группа 16"/>
          <p:cNvGrpSpPr/>
          <p:nvPr/>
        </p:nvGrpSpPr>
        <p:grpSpPr>
          <a:xfrm>
            <a:off x="94304" y="2163438"/>
            <a:ext cx="4750828" cy="3170322"/>
            <a:chOff x="1" y="676053"/>
            <a:chExt cx="4186585" cy="3170322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1" y="676053"/>
              <a:ext cx="4186585" cy="317032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Скругленный прямоугольник 4"/>
            <p:cNvSpPr/>
            <p:nvPr/>
          </p:nvSpPr>
          <p:spPr>
            <a:xfrm>
              <a:off x="1" y="804552"/>
              <a:ext cx="4186585" cy="28558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lvl="0" algn="l" defTabSz="16446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3300" kern="1200" dirty="0" smtClean="0"/>
                <a:t>2. Реалізація фармацевтичної продукції (через легальні аптечні заклади) відбувалася за схемою </a:t>
              </a:r>
              <a:endParaRPr lang="ru-RU" sz="3300" kern="1200" dirty="0"/>
            </a:p>
          </p:txBody>
        </p:sp>
      </p:grpSp>
      <p:pic>
        <p:nvPicPr>
          <p:cNvPr id="20" name="Picture 2" descr="ÐÐ¼Ð¿ÐµÑÐ¸Ñ Ð¾Ð±Ð¼Ð°Ð½Ð°. ÐÐ°Ðº ÑÐ°ÑÐ¼ÐºÐ¾Ð¼Ð¿Ð°Ð½Ð¸Ð¸ Ð¼Ð°Ð½Ð¸Ð¿ÑÐ»Ð¸ÑÑÑÑ ÑÐºÑÐ°Ð¸Ð½ÑÐ°Ð¼Ð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484" y="4672984"/>
            <a:ext cx="314325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0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163748"/>
              </p:ext>
            </p:extLst>
          </p:nvPr>
        </p:nvGraphicFramePr>
        <p:xfrm>
          <a:off x="0" y="486889"/>
          <a:ext cx="12192000" cy="6287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Объект 4" descr="Изображение выглядит как еда&#10;&#10;Описание создано автоматически">
            <a:extLst>
              <a:ext uri="{FF2B5EF4-FFF2-40B4-BE49-F238E27FC236}">
                <a16:creationId xmlns="" xmlns:a16="http://schemas.microsoft.com/office/drawing/2014/main" id="{E084304F-0426-4B5F-8BC9-85E403A65C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61" y="189817"/>
            <a:ext cx="2870400" cy="19518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3422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7406" y="183171"/>
            <a:ext cx="10515600" cy="13255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21.09.2018 - ФАРМРИНОК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81277" y="510639"/>
            <a:ext cx="9210723" cy="5666324"/>
          </a:xfrm>
        </p:spPr>
      </p:pic>
      <p:pic>
        <p:nvPicPr>
          <p:cNvPr id="7" name="Объект 4" descr="Изображение выглядит как еда&#10;&#10;Описание создано автоматически">
            <a:extLst>
              <a:ext uri="{FF2B5EF4-FFF2-40B4-BE49-F238E27FC236}">
                <a16:creationId xmlns="" xmlns:a16="http://schemas.microsoft.com/office/drawing/2014/main" id="{E084304F-0426-4B5F-8BC9-85E403A65C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7" y="0"/>
            <a:ext cx="2870400" cy="19518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8686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3118</TotalTime>
  <Words>2189</Words>
  <Application>Microsoft Office PowerPoint</Application>
  <PresentationFormat>Произвольный</PresentationFormat>
  <Paragraphs>142</Paragraphs>
  <Slides>30</Slides>
  <Notes>1</Notes>
  <HiddenSlides>0</HiddenSlides>
  <MMClips>3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30</vt:i4>
      </vt:variant>
    </vt:vector>
  </HeadingPairs>
  <TitlesOfParts>
    <vt:vector size="32" baseType="lpstr">
      <vt:lpstr>Тема Office</vt:lpstr>
      <vt:lpstr>1_Тема Office</vt:lpstr>
      <vt:lpstr>  Правова характеристика медикаментозного забезпечення під час війни: досвід України</vt:lpstr>
      <vt:lpstr>Довоєнний стан медикаментозного забезпечення населення України</vt:lpstr>
      <vt:lpstr>До 24.02.2022 року в ході досліджень, в тому числі анкетування фармацевтичних працівників було встановлено наступне:</vt:lpstr>
      <vt:lpstr>Фармацевтичний маркетинг:</vt:lpstr>
      <vt:lpstr>Фармацевтичний маркетинг реалізується через угоди:</vt:lpstr>
      <vt:lpstr>Особливості фармацевтичного маркетингу в Україні:</vt:lpstr>
      <vt:lpstr>Презентация PowerPoint</vt:lpstr>
      <vt:lpstr>Презентация PowerPoint</vt:lpstr>
      <vt:lpstr>Презентация PowerPoint</vt:lpstr>
      <vt:lpstr>Презентация PowerPoint</vt:lpstr>
      <vt:lpstr>Принципи ціноутворення та продажу окремих груп лікарських засобів організаціям, що фінансуються з бюджету (Діазепам (Diazepam; Морфін (Morphine) ін’єкції (розчин для ін'єкцій); Фентаніл (Fentanyl) ін’єкції (розчин для ін'єкцій):</vt:lpstr>
      <vt:lpstr>Презентация PowerPoint</vt:lpstr>
      <vt:lpstr>Презентация PowerPoint</vt:lpstr>
      <vt:lpstr>Аптечный колорит</vt:lpstr>
      <vt:lpstr>Правила продаж — что работает в аптеке? </vt:lpstr>
      <vt:lpstr>Презентация PowerPoint</vt:lpstr>
      <vt:lpstr>Презентация PowerPoint</vt:lpstr>
      <vt:lpstr> Імпортери, вітчизняні виробники укладали з аптечними мережами маркетингові угоди як самостійно так і через посередників. Нами були проаналізовані маркетиногові договори з такими фармкомпаніями:  </vt:lpstr>
      <vt:lpstr>Окрема частина імпортерів, вітчизняних виробників укладає маркетингові договори з аптечними мережами через посередників за «сірими схемами»:</vt:lpstr>
      <vt:lpstr>Презентация PowerPoint</vt:lpstr>
      <vt:lpstr>Вимоги до здійснення аптечної діяльності в різних країнах Європи: </vt:lpstr>
      <vt:lpstr>Динаміка аптечних закладів за формою власності:</vt:lpstr>
      <vt:lpstr>Як наслідок:</vt:lpstr>
      <vt:lpstr>Стан фармацевтичного ринку України:</vt:lpstr>
      <vt:lpstr>З початком війни:</vt:lpstr>
      <vt:lpstr>Презентация PowerPoint</vt:lpstr>
      <vt:lpstr>У когось може виникнути запитання: навіщо, попри чималу кількість аптек, зберігати державні та комунальні заклади? </vt:lpstr>
      <vt:lpstr>Ще одна серйозна проблема, з якою з початком війни зіштовхнулися як пацієнти, так і працівники аптек, — обмежені запаси лікарських засобів на регіональних аптечних складах:</vt:lpstr>
      <vt:lpstr>Запаси лікарських засобів в аптеках та аптечних складах: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«тема»</dc:title>
  <dc:creator>Andrey Garkusha</dc:creator>
  <cp:lastModifiedBy>User</cp:lastModifiedBy>
  <cp:revision>300</cp:revision>
  <dcterms:created xsi:type="dcterms:W3CDTF">2020-04-27T10:12:00Z</dcterms:created>
  <dcterms:modified xsi:type="dcterms:W3CDTF">2022-05-11T10:37:32Z</dcterms:modified>
</cp:coreProperties>
</file>